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jpeg" ContentType="image/jpeg"/>
  <Override PartName="/ppt/notesSlides/notesSlide15.xml" ContentType="application/vnd.openxmlformats-officedocument.presentationml.notesSlide+xml"/>
  <Override PartName="/ppt/media/image3.jpeg" ContentType="image/jpeg"/>
  <Override PartName="/ppt/media/image4.jpeg" ContentType="image/jpeg"/>
  <Override PartName="/ppt/media/image5.jpeg" ContentType="image/jpeg"/>
  <Override PartName="/ppt/notesSlides/notesSlide16.xml" ContentType="application/vnd.openxmlformats-officedocument.presentationml.notesSlide+xml"/>
  <Override PartName="/ppt/notesSlides/notesSlide17.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lvl1pPr algn="ctr" defTabSz="406400">
      <a:defRPr sz="2800">
        <a:latin typeface="+mj-lt"/>
        <a:ea typeface="+mj-ea"/>
        <a:cs typeface="+mj-cs"/>
        <a:sym typeface="Gill Sans"/>
      </a:defRPr>
    </a:lvl1pPr>
    <a:lvl2pPr indent="342900" algn="ctr" defTabSz="406400">
      <a:defRPr sz="2800">
        <a:latin typeface="+mj-lt"/>
        <a:ea typeface="+mj-ea"/>
        <a:cs typeface="+mj-cs"/>
        <a:sym typeface="Gill Sans"/>
      </a:defRPr>
    </a:lvl2pPr>
    <a:lvl3pPr indent="685800" algn="ctr" defTabSz="406400">
      <a:defRPr sz="2800">
        <a:latin typeface="+mj-lt"/>
        <a:ea typeface="+mj-ea"/>
        <a:cs typeface="+mj-cs"/>
        <a:sym typeface="Gill Sans"/>
      </a:defRPr>
    </a:lvl3pPr>
    <a:lvl4pPr indent="1028700" algn="ctr" defTabSz="406400">
      <a:defRPr sz="2800">
        <a:latin typeface="+mj-lt"/>
        <a:ea typeface="+mj-ea"/>
        <a:cs typeface="+mj-cs"/>
        <a:sym typeface="Gill Sans"/>
      </a:defRPr>
    </a:lvl4pPr>
    <a:lvl5pPr indent="1371600" algn="ctr" defTabSz="406400">
      <a:defRPr sz="2800">
        <a:latin typeface="+mj-lt"/>
        <a:ea typeface="+mj-ea"/>
        <a:cs typeface="+mj-cs"/>
        <a:sym typeface="Gill Sans"/>
      </a:defRPr>
    </a:lvl5pPr>
    <a:lvl6pPr indent="1714500" algn="ctr" defTabSz="406400">
      <a:defRPr sz="2800">
        <a:latin typeface="+mj-lt"/>
        <a:ea typeface="+mj-ea"/>
        <a:cs typeface="+mj-cs"/>
        <a:sym typeface="Gill Sans"/>
      </a:defRPr>
    </a:lvl6pPr>
    <a:lvl7pPr indent="2057400" algn="ctr" defTabSz="406400">
      <a:defRPr sz="2800">
        <a:latin typeface="+mj-lt"/>
        <a:ea typeface="+mj-ea"/>
        <a:cs typeface="+mj-cs"/>
        <a:sym typeface="Gill Sans"/>
      </a:defRPr>
    </a:lvl7pPr>
    <a:lvl8pPr indent="2400300" algn="ctr" defTabSz="406400">
      <a:defRPr sz="2800">
        <a:latin typeface="+mj-lt"/>
        <a:ea typeface="+mj-ea"/>
        <a:cs typeface="+mj-cs"/>
        <a:sym typeface="Gill Sans"/>
      </a:defRPr>
    </a:lvl8pPr>
    <a:lvl9pPr indent="2743200" algn="ctr" defTabSz="406400">
      <a:defRPr sz="2800">
        <a:latin typeface="+mj-lt"/>
        <a:ea typeface="+mj-ea"/>
        <a:cs typeface="+mj-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FCFC"/>
          </a:solidFill>
        </a:fill>
      </a:tcStyle>
    </a:wholeTbl>
    <a:band2H>
      <a:tcTxStyle b="def" i="def"/>
      <a:tcStyle>
        <a:tcBdr/>
        <a:fill>
          <a:solidFill>
            <a:srgbClr val="FDFDFD"/>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EFEF"/>
          </a:solidFill>
        </a:fill>
      </a:tcStyle>
    </a:firstRow>
  </a:tblStyle>
  <a:tblStyle styleId="{D51ADE6A-740E-44AE-83CC-AE7238B6C88D}"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ph type="sldImg"/>
          </p:nvPr>
        </p:nvSpPr>
        <p:spPr>
          <a:xfrm>
            <a:off x="1143000" y="685800"/>
            <a:ext cx="4572000" cy="3429000"/>
          </a:xfrm>
          <a:prstGeom prst="rect">
            <a:avLst/>
          </a:prstGeom>
        </p:spPr>
        <p:txBody>
          <a:bodyPr/>
          <a:lstStyle/>
          <a:p>
            <a:pPr lvl="0"/>
          </a:p>
        </p:txBody>
      </p:sp>
      <p:sp>
        <p:nvSpPr>
          <p:cNvPr id="50" name="Shape 5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06400">
      <a:defRPr sz="1400">
        <a:latin typeface="Lucida Grande"/>
        <a:ea typeface="Lucida Grande"/>
        <a:cs typeface="Lucida Grande"/>
        <a:sym typeface="Lucida Grande"/>
      </a:defRPr>
    </a:lvl1pPr>
    <a:lvl2pPr indent="228600" defTabSz="406400">
      <a:defRPr sz="1400">
        <a:latin typeface="Lucida Grande"/>
        <a:ea typeface="Lucida Grande"/>
        <a:cs typeface="Lucida Grande"/>
        <a:sym typeface="Lucida Grande"/>
      </a:defRPr>
    </a:lvl2pPr>
    <a:lvl3pPr indent="457200" defTabSz="406400">
      <a:defRPr sz="1400">
        <a:latin typeface="Lucida Grande"/>
        <a:ea typeface="Lucida Grande"/>
        <a:cs typeface="Lucida Grande"/>
        <a:sym typeface="Lucida Grande"/>
      </a:defRPr>
    </a:lvl3pPr>
    <a:lvl4pPr indent="685800" defTabSz="406400">
      <a:defRPr sz="1400">
        <a:latin typeface="Lucida Grande"/>
        <a:ea typeface="Lucida Grande"/>
        <a:cs typeface="Lucida Grande"/>
        <a:sym typeface="Lucida Grande"/>
      </a:defRPr>
    </a:lvl4pPr>
    <a:lvl5pPr indent="914400" defTabSz="406400">
      <a:defRPr sz="1400">
        <a:latin typeface="Lucida Grande"/>
        <a:ea typeface="Lucida Grande"/>
        <a:cs typeface="Lucida Grande"/>
        <a:sym typeface="Lucida Grande"/>
      </a:defRPr>
    </a:lvl5pPr>
    <a:lvl6pPr indent="1143000" defTabSz="406400">
      <a:defRPr sz="1400">
        <a:latin typeface="Lucida Grande"/>
        <a:ea typeface="Lucida Grande"/>
        <a:cs typeface="Lucida Grande"/>
        <a:sym typeface="Lucida Grande"/>
      </a:defRPr>
    </a:lvl6pPr>
    <a:lvl7pPr indent="1371600" defTabSz="406400">
      <a:defRPr sz="1400">
        <a:latin typeface="Lucida Grande"/>
        <a:ea typeface="Lucida Grande"/>
        <a:cs typeface="Lucida Grande"/>
        <a:sym typeface="Lucida Grande"/>
      </a:defRPr>
    </a:lvl7pPr>
    <a:lvl8pPr indent="1600200" defTabSz="406400">
      <a:defRPr sz="1400">
        <a:latin typeface="Lucida Grande"/>
        <a:ea typeface="Lucida Grande"/>
        <a:cs typeface="Lucida Grande"/>
        <a:sym typeface="Lucida Grande"/>
      </a:defRPr>
    </a:lvl8pPr>
    <a:lvl9pPr indent="1828800" defTabSz="406400">
      <a:defRPr sz="1400">
        <a:latin typeface="Lucida Grande"/>
        <a:ea typeface="Lucida Grande"/>
        <a:cs typeface="Lucida Grande"/>
        <a:sym typeface="Lucida Grand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www.biblestudy101.org/definitions/kingdom.html" TargetMode="Externa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sldImg"/>
          </p:nvPr>
        </p:nvSpPr>
        <p:spPr>
          <a:prstGeom prst="rect">
            <a:avLst/>
          </a:prstGeom>
        </p:spPr>
        <p:txBody>
          <a:bodyPr/>
          <a:lstStyle/>
          <a:p>
            <a:pPr lvl="0"/>
          </a:p>
        </p:txBody>
      </p:sp>
      <p:sp>
        <p:nvSpPr>
          <p:cNvPr id="55" name="Shape 55"/>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pPr lvl="0">
              <a:defRPr sz="1800"/>
            </a:pPr>
            <a:r>
              <a:rPr sz="1200"/>
              <a:t>Welcome To New Hope Town’s Leadership Training School!!!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sldImg"/>
          </p:nvPr>
        </p:nvSpPr>
        <p:spPr>
          <a:prstGeom prst="rect">
            <a:avLst/>
          </a:prstGeom>
        </p:spPr>
        <p:txBody>
          <a:bodyPr/>
          <a:lstStyle/>
          <a:p>
            <a:pPr lvl="0"/>
          </a:p>
        </p:txBody>
      </p:sp>
      <p:sp>
        <p:nvSpPr>
          <p:cNvPr id="125" name="Shape 125"/>
          <p:cNvSpPr/>
          <p:nvPr>
            <p:ph type="body" sz="quarter" idx="1"/>
          </p:nvPr>
        </p:nvSpPr>
        <p:spPr>
          <a:prstGeom prst="rect">
            <a:avLst/>
          </a:prstGeom>
        </p:spPr>
        <p:txBody>
          <a:bodyPr/>
          <a:lstStyle/>
          <a:p>
            <a:pPr lvl="0" marL="152400" indent="-152400" defTabSz="457200">
              <a:buSzPct val="125000"/>
              <a:buChar char="•"/>
              <a:defRPr sz="1800"/>
            </a:pPr>
            <a:r>
              <a:rPr sz="1200">
                <a:latin typeface="Helvetica"/>
                <a:ea typeface="Helvetica"/>
                <a:cs typeface="Helvetica"/>
                <a:sym typeface="Helvetica"/>
              </a:rPr>
              <a:t>John 13:14-15 Jesus modeled being a servant to His disciples by washing their feet. Jesus taught through everyday life and through targeted examples.  </a:t>
            </a:r>
            <a:endParaRPr sz="1200">
              <a:latin typeface="Helvetica"/>
              <a:ea typeface="Helvetica"/>
              <a:cs typeface="Helvetica"/>
              <a:sym typeface="Helvetica"/>
            </a:endParaRPr>
          </a:p>
          <a:p>
            <a:pPr lvl="0" marL="152400" indent="-152400" defTabSz="457200">
              <a:buSzPct val="125000"/>
              <a:buChar char="•"/>
              <a:defRPr sz="1800"/>
            </a:pPr>
            <a:r>
              <a:rPr sz="1200">
                <a:latin typeface="Helvetica"/>
                <a:ea typeface="Helvetica"/>
                <a:cs typeface="Helvetica"/>
                <a:sym typeface="Helvetica"/>
              </a:rPr>
              <a:t>As a leader you are NOT called to be perfect. Remember that you are a “Man or Woman of God”.  You are flesh first and then of God.  Be yourself, but be ready to change for God and to follow Christ hard so that others who will be watching you will see a real pattern of how to follow Christ.  Don’t hide your faults, don’t try to be perfect. If you do, you’ll reproduce perfect people who are not really perfect but have learned how to hide their faults at least as well as you do.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sldImg"/>
          </p:nvPr>
        </p:nvSpPr>
        <p:spPr>
          <a:prstGeom prst="rect">
            <a:avLst/>
          </a:prstGeom>
        </p:spPr>
        <p:txBody>
          <a:bodyPr/>
          <a:lstStyle/>
          <a:p>
            <a:pPr lvl="0"/>
          </a:p>
        </p:txBody>
      </p:sp>
      <p:sp>
        <p:nvSpPr>
          <p:cNvPr id="131" name="Shape 131"/>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pPr lvl="0">
              <a:defRPr sz="1800"/>
            </a:pPr>
            <a:r>
              <a:rPr sz="1200"/>
              <a:t>An ambassador knows who or what he is representing. You cannot be a true ambassador of Christ if you do not know Him.  Get on your face, spend time with Jesus in prayer. Know Him and you will then represent Him well.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sldImg"/>
          </p:nvPr>
        </p:nvSpPr>
        <p:spPr>
          <a:prstGeom prst="rect">
            <a:avLst/>
          </a:prstGeom>
        </p:spPr>
        <p:txBody>
          <a:bodyPr/>
          <a:lstStyle/>
          <a:p>
            <a:pPr lvl="0"/>
          </a:p>
        </p:txBody>
      </p:sp>
      <p:sp>
        <p:nvSpPr>
          <p:cNvPr id="137" name="Shape 137"/>
          <p:cNvSpPr/>
          <p:nvPr>
            <p:ph type="body" sz="quarter" idx="1"/>
          </p:nvPr>
        </p:nvSpPr>
        <p:spPr>
          <a:prstGeom prst="rect">
            <a:avLst/>
          </a:prstGeom>
        </p:spPr>
        <p:txBody>
          <a:bodyPr/>
          <a:lstStyle/>
          <a:p>
            <a:pPr lvl="0" marL="2286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Expectations of Leaders</a:t>
            </a:r>
            <a:endParaRPr sz="1200">
              <a:uFill>
                <a:solidFill/>
              </a:uFill>
              <a:latin typeface="Helvetica"/>
              <a:ea typeface="Helvetica"/>
              <a:cs typeface="Helvetica"/>
              <a:sym typeface="Helvetica"/>
            </a:endParaRPr>
          </a:p>
          <a:p>
            <a:pPr lvl="1" marL="6858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Personal relationship with God – A person who is “Spirited is a person who exemplifies the fruits of the spirit”. COMMIT TO DAILY DEVOTIONS and PRAYER.  This is your “PRIME TIME”. Do you devotions in the morning before you start your day.</a:t>
            </a:r>
            <a:endParaRPr sz="1200">
              <a:uFill>
                <a:solidFill/>
              </a:uFill>
              <a:latin typeface="Helvetica"/>
              <a:ea typeface="Helvetica"/>
              <a:cs typeface="Helvetica"/>
              <a:sym typeface="Helvetica"/>
            </a:endParaRPr>
          </a:p>
          <a:p>
            <a:pPr lvl="1" marL="6858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Family relationships – Your family must be in order.  Serve together as a team.  Pray together, read scripture together.</a:t>
            </a:r>
            <a:endParaRPr sz="1200">
              <a:uFill>
                <a:solidFill/>
              </a:uFill>
              <a:latin typeface="Helvetica"/>
              <a:ea typeface="Helvetica"/>
              <a:cs typeface="Helvetica"/>
              <a:sym typeface="Helvetica"/>
            </a:endParaRPr>
          </a:p>
          <a:p>
            <a:pPr lvl="2" marL="11430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Husband – leader of the home, responsible to build up the family, spiritual giant at home</a:t>
            </a:r>
            <a:endParaRPr sz="1200">
              <a:uFill>
                <a:solidFill/>
              </a:uFill>
              <a:latin typeface="Helvetica"/>
              <a:ea typeface="Helvetica"/>
              <a:cs typeface="Helvetica"/>
              <a:sym typeface="Helvetica"/>
            </a:endParaRPr>
          </a:p>
          <a:p>
            <a:pPr lvl="2" marL="11430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Wife – compliment to the husband</a:t>
            </a:r>
            <a:endParaRPr sz="1200">
              <a:uFill>
                <a:solidFill/>
              </a:uFill>
              <a:latin typeface="Helvetica"/>
              <a:ea typeface="Helvetica"/>
              <a:cs typeface="Helvetica"/>
              <a:sym typeface="Helvetica"/>
            </a:endParaRPr>
          </a:p>
          <a:p>
            <a:pPr lvl="2" marL="11430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Family Altar or Family Devotions are a priority</a:t>
            </a:r>
            <a:endParaRPr sz="1200">
              <a:uFill>
                <a:solidFill/>
              </a:uFill>
              <a:latin typeface="Helvetica"/>
              <a:ea typeface="Helvetica"/>
              <a:cs typeface="Helvetica"/>
              <a:sym typeface="Helvetica"/>
            </a:endParaRPr>
          </a:p>
          <a:p>
            <a:pPr lvl="1" marL="6858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Integrity in community relationships – Live at peace with your neighbors</a:t>
            </a:r>
            <a:endParaRPr sz="1200">
              <a:uFill>
                <a:solidFill/>
              </a:uFill>
              <a:latin typeface="Helvetica"/>
              <a:ea typeface="Helvetica"/>
              <a:cs typeface="Helvetica"/>
              <a:sym typeface="Helvetic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lvl="0"/>
          </a:p>
        </p:txBody>
      </p:sp>
      <p:sp>
        <p:nvSpPr>
          <p:cNvPr id="143" name="Shape 143"/>
          <p:cNvSpPr/>
          <p:nvPr>
            <p:ph type="body" sz="quarter" idx="1"/>
          </p:nvPr>
        </p:nvSpPr>
        <p:spPr>
          <a:prstGeom prst="rect">
            <a:avLst/>
          </a:prstGeom>
        </p:spPr>
        <p:txBody>
          <a:bodyPr/>
          <a:lstStyle/>
          <a:p>
            <a:pPr lvl="0" marL="2286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Expectations of Leaders (Continued)</a:t>
            </a:r>
            <a:endParaRPr sz="1200">
              <a:uFill>
                <a:solidFill/>
              </a:uFill>
              <a:latin typeface="Helvetica"/>
              <a:ea typeface="Helvetica"/>
              <a:cs typeface="Helvetica"/>
              <a:sym typeface="Helvetica"/>
            </a:endParaRPr>
          </a:p>
          <a:p>
            <a:pPr lvl="1" marL="6858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Relationships in the world – Pay your bills on time, obey the laws (e.g.. Speed limits)</a:t>
            </a:r>
            <a:endParaRPr sz="1200">
              <a:uFill>
                <a:solidFill/>
              </a:uFill>
              <a:latin typeface="Helvetica"/>
              <a:ea typeface="Helvetica"/>
              <a:cs typeface="Helvetica"/>
              <a:sym typeface="Helvetica"/>
            </a:endParaRPr>
          </a:p>
          <a:p>
            <a:pPr lvl="1" marL="6858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Integrity in dead/speech – reflect the character of God. Be men and women of purity. Be beyond reproach. We are not perfect, but we are pressing toward that. </a:t>
            </a:r>
            <a:endParaRPr sz="1200">
              <a:uFill>
                <a:solidFill/>
              </a:uFill>
              <a:latin typeface="Helvetica"/>
              <a:ea typeface="Helvetica"/>
              <a:cs typeface="Helvetica"/>
              <a:sym typeface="Helvetica"/>
            </a:endParaRPr>
          </a:p>
          <a:p>
            <a:pPr lvl="0" marL="2286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We want to reproduce people with a Heart and Love for God!!!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lvl="0"/>
          </a:p>
        </p:txBody>
      </p:sp>
      <p:sp>
        <p:nvSpPr>
          <p:cNvPr id="152" name="Shape 152"/>
          <p:cNvSpPr/>
          <p:nvPr>
            <p:ph type="body" sz="quarter" idx="1"/>
          </p:nvPr>
        </p:nvSpPr>
        <p:spPr>
          <a:prstGeom prst="rect">
            <a:avLst/>
          </a:prstGeom>
        </p:spPr>
        <p:txBody>
          <a:bodyPr/>
          <a:lstStyle/>
          <a:p>
            <a:pPr lvl="0" defTabSz="584200">
              <a:defRPr sz="1800"/>
            </a:pPr>
            <a:r>
              <a:rPr sz="1400"/>
              <a:t>A boat with keel is a great picture of our lives and leadership potential.  </a:t>
            </a:r>
            <a:endParaRPr sz="1400"/>
          </a:p>
          <a:p>
            <a:pPr lvl="0" defTabSz="584200">
              <a:defRPr sz="1800"/>
            </a:pPr>
            <a:endParaRPr sz="1400"/>
          </a:p>
          <a:p>
            <a:pPr lvl="0" defTabSz="584200">
              <a:defRPr sz="1800"/>
            </a:pPr>
            <a:r>
              <a:rPr sz="1400"/>
              <a:t>As with the first picture, God is not only wanting to build you to accomplish things for His Kingdom, but you are being built to help carry other people to their divine purpose as well. </a:t>
            </a:r>
            <a:endParaRPr sz="1400"/>
          </a:p>
          <a:p>
            <a:pPr lvl="0" defTabSz="584200">
              <a:defRPr sz="1800"/>
            </a:pPr>
            <a:endParaRPr sz="1400"/>
          </a:p>
          <a:p>
            <a:pPr lvl="0" defTabSz="584200">
              <a:defRPr sz="1800"/>
            </a:pPr>
            <a:r>
              <a:rPr sz="1400"/>
              <a:t>YOUR KEEL, your character, is the number one thing that must be developed AND GOD’s CHIEF FOCUS </a:t>
            </a:r>
            <a:endParaRPr sz="1400"/>
          </a:p>
          <a:p>
            <a:pPr lvl="0" defTabSz="584200">
              <a:defRPr sz="1800"/>
            </a:pPr>
            <a:r>
              <a:rPr sz="1400"/>
              <a:t>YET, its usually, at a young age the thing that is least focused on by 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lvl="0"/>
          </a:p>
        </p:txBody>
      </p:sp>
      <p:sp>
        <p:nvSpPr>
          <p:cNvPr id="162" name="Shape 162"/>
          <p:cNvSpPr/>
          <p:nvPr>
            <p:ph type="body" sz="quarter" idx="1"/>
          </p:nvPr>
        </p:nvSpPr>
        <p:spPr>
          <a:prstGeom prst="rect">
            <a:avLst/>
          </a:prstGeom>
        </p:spPr>
        <p:txBody>
          <a:bodyPr/>
          <a:lstStyle/>
          <a:p>
            <a:pPr lvl="0" defTabSz="584200">
              <a:defRPr sz="1800"/>
            </a:pPr>
            <a:r>
              <a:rPr sz="1400"/>
              <a:t>Thing that can fool you is that you have been promoted and supported according to your gifts.  </a:t>
            </a:r>
            <a:endParaRPr sz="1400"/>
          </a:p>
          <a:p>
            <a:pPr lvl="0" defTabSz="584200">
              <a:defRPr sz="1800"/>
            </a:pPr>
            <a:endParaRPr sz="1400"/>
          </a:p>
          <a:p>
            <a:pPr lvl="0" defTabSz="584200">
              <a:defRPr sz="1800"/>
            </a:pPr>
            <a:r>
              <a:rPr sz="1400"/>
              <a:t>We often focus on and are driven by our gifts because they come easy and its what we are good at.  </a:t>
            </a:r>
            <a:endParaRPr sz="1400"/>
          </a:p>
          <a:p>
            <a:pPr lvl="0" defTabSz="584200">
              <a:defRPr sz="1800"/>
            </a:pPr>
            <a:endParaRPr sz="1400"/>
          </a:p>
          <a:p>
            <a:pPr lvl="0" defTabSz="584200">
              <a:defRPr sz="1800"/>
            </a:pPr>
            <a:r>
              <a:rPr sz="1400"/>
              <a:t>We often neglect our character development because it takes hard work, a lot of looking in the mirror at what isn’t good.  </a:t>
            </a:r>
            <a:endParaRPr sz="1400"/>
          </a:p>
          <a:p>
            <a:pPr lvl="0" defTabSz="584200">
              <a:defRPr sz="1800"/>
            </a:pPr>
            <a:endParaRPr sz="1400"/>
          </a:p>
          <a:p>
            <a:pPr lvl="0" defTabSz="584200">
              <a:defRPr sz="1800"/>
            </a:pPr>
            <a:r>
              <a:rPr sz="1400"/>
              <a:t>WE MUST REMEMBER - God is working on skills AND INTEGRITY!</a:t>
            </a:r>
            <a:endParaRPr sz="1400"/>
          </a:p>
          <a:p>
            <a:pPr lvl="0" defTabSz="584200">
              <a:defRPr sz="1800"/>
            </a:pPr>
            <a:endParaRPr sz="1400"/>
          </a:p>
          <a:p>
            <a:pPr lvl="0" defTabSz="584200">
              <a:defRPr sz="1800"/>
            </a:pPr>
            <a:r>
              <a:rPr sz="1400"/>
              <a:t>Told, “let your strengths cover your weaknesses”.  This is only half of what is required to be a spiritual leader.  Many younger leaders go out with skills and little character and get TOPPLED!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lvl="0"/>
          </a:p>
        </p:txBody>
      </p:sp>
      <p:sp>
        <p:nvSpPr>
          <p:cNvPr id="179" name="Shape 179"/>
          <p:cNvSpPr/>
          <p:nvPr>
            <p:ph type="body" sz="quarter" idx="1"/>
          </p:nvPr>
        </p:nvSpPr>
        <p:spPr>
          <a:prstGeom prst="rect">
            <a:avLst/>
          </a:prstGeom>
        </p:spPr>
        <p:txBody>
          <a:bodyPr/>
          <a:lstStyle/>
          <a:p>
            <a:pPr lvl="0" marL="2286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It is very important that you complete the items in the ACTION LIST.  If you fall behind, it will be hard to catch-up.</a:t>
            </a:r>
            <a:endParaRPr sz="1200">
              <a:uFill>
                <a:solidFill/>
              </a:uFill>
              <a:latin typeface="Helvetica"/>
              <a:ea typeface="Helvetica"/>
              <a:cs typeface="Helvetica"/>
              <a:sym typeface="Helvetica"/>
            </a:endParaRPr>
          </a:p>
          <a:p>
            <a:pPr lvl="0" marL="228600" indent="-228600" defTabSz="914400">
              <a:spcBef>
                <a:spcPts val="300"/>
              </a:spcBef>
              <a:buClr>
                <a:srgbClr val="000000"/>
              </a:buClr>
              <a:buSzPct val="100000"/>
              <a:buFont typeface="Arial"/>
              <a:buChar char="•"/>
              <a:defRPr sz="1800"/>
            </a:pPr>
            <a:r>
              <a:rPr sz="1200">
                <a:uFill>
                  <a:solidFill/>
                </a:uFill>
                <a:latin typeface="Helvetica"/>
                <a:ea typeface="Helvetica"/>
                <a:cs typeface="Helvetica"/>
                <a:sym typeface="Helvetica"/>
              </a:rPr>
              <a:t>There will be a quiz at the start of the sessions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lvl="0"/>
          </a:p>
        </p:txBody>
      </p:sp>
      <p:sp>
        <p:nvSpPr>
          <p:cNvPr id="185" name="Shape 185"/>
          <p:cNvSpPr/>
          <p:nvPr>
            <p:ph type="body" sz="quarter" idx="1"/>
          </p:nvPr>
        </p:nvSpPr>
        <p:spPr>
          <a:prstGeom prst="rect">
            <a:avLst/>
          </a:prstGeom>
        </p:spPr>
        <p:txBody>
          <a:bodyPr/>
          <a:lstStyle>
            <a:lvl1pPr marL="228600" indent="-228600" defTabSz="914400">
              <a:spcBef>
                <a:spcPts val="300"/>
              </a:spcBef>
              <a:buClr>
                <a:srgbClr val="000000"/>
              </a:buClr>
              <a:buSzPct val="100000"/>
              <a:buFont typeface="Arial"/>
              <a:buChar char="•"/>
              <a:defRPr sz="1200">
                <a:uFill>
                  <a:solidFill/>
                </a:uFill>
                <a:latin typeface="Helvetica"/>
                <a:ea typeface="Helvetica"/>
                <a:cs typeface="Helvetica"/>
                <a:sym typeface="Helvetica"/>
              </a:defRPr>
            </a:lvl1pPr>
          </a:lstStyle>
          <a:p>
            <a:pPr lvl="0">
              <a:defRPr sz="1800">
                <a:uFillTx/>
              </a:defRPr>
            </a:pPr>
            <a:r>
              <a:rPr sz="1200">
                <a:uFill>
                  <a:solidFill/>
                </a:uFill>
              </a:rPr>
              <a:t>It is very important that you complete the discussion questions before coming to class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sldImg"/>
          </p:nvPr>
        </p:nvSpPr>
        <p:spPr>
          <a:prstGeom prst="rect">
            <a:avLst/>
          </a:prstGeom>
        </p:spPr>
        <p:txBody>
          <a:bodyPr/>
          <a:lstStyle/>
          <a:p>
            <a:pPr lvl="0"/>
          </a:p>
        </p:txBody>
      </p:sp>
      <p:sp>
        <p:nvSpPr>
          <p:cNvPr id="69" name="Shape 69"/>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Day of Joel reality!  Prophet, priest and king only ones to receive Spirit.  What is the premise?  There is no way you can stand to minister to God’s people and bring them into their purpose without the literal presence and power of God upon your life.  </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Joel 2:28-29 Joel predicted the spiritual revival before the day of Pentecost</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Acts 2:14-17 Peter addressed the crowd, re-iterating the prophesy in Joel 2:28 as being fulfilled by the events of the day of Pentecost.</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God’s point: in that day, what only a p, p or k had will be needed by all!  To see His redemptive will be done an ARMY OF SPIRIT FILLED SERVANTS will be necessary to redeem, restore and renew.  </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We are experiencing God’s outpouring of the Holy Spirit today. What is God’s end-time plan? </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	To raise up a group of men and women to reclaim what was lost at the Garden of Eden … to bring about the Kingdom of God.</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Redemption and Restoration.</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God wants to restore everything. Not just man but everything.</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a:t>
            </a:r>
            <a:endParaRPr sz="1200">
              <a:latin typeface="Helvetica"/>
              <a:ea typeface="Helvetica"/>
              <a:cs typeface="Helvetica"/>
              <a:sym typeface="Helvetica"/>
            </a:endParaRPr>
          </a:p>
          <a:p>
            <a:pPr lvl="0" defTabSz="457200">
              <a:defRPr sz="1800"/>
            </a:pPr>
            <a:r>
              <a:rPr sz="1200" u="sng">
                <a:latin typeface="Helvetica"/>
                <a:ea typeface="Helvetica"/>
                <a:cs typeface="Helvetica"/>
                <a:sym typeface="Helvetica"/>
                <a:hlinkClick r:id="rId3" invalidUrl="" action="" tgtFrame="" tooltip="" history="1" highlightClick="0" endSnd="0"/>
              </a:rPr>
              <a:t>http://www.biblestudy101.org/definitions/kingdom.html</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The kingdom of God is the redemptive rule of God in Christ defeating Satan and the powers of evil and delivering men from the sway of evil. It brings to men "righteousness and peace and joy in the Holy Spirit" (Rom. 14:17). Entrance into the kingdom of Christ means deliverance from the power of darkness (Col. 1:13) and is accomplished by the new birth (John 3:3, 5).</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The kingdom is NOT the church. We may say that the kingdom of God creates the church.</a:t>
            </a:r>
            <a:endParaRPr sz="1200">
              <a:latin typeface="Helvetica"/>
              <a:ea typeface="Helvetica"/>
              <a:cs typeface="Helvetica"/>
              <a:sym typeface="Helvetic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sldImg"/>
          </p:nvPr>
        </p:nvSpPr>
        <p:spPr>
          <a:prstGeom prst="rect">
            <a:avLst/>
          </a:prstGeom>
        </p:spPr>
        <p:txBody>
          <a:bodyPr/>
          <a:lstStyle/>
          <a:p>
            <a:pPr lvl="0"/>
          </a:p>
        </p:txBody>
      </p:sp>
      <p:sp>
        <p:nvSpPr>
          <p:cNvPr id="75" name="Shape 75"/>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God wants to turn around the present value system</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In every revolution there must be an army. We are the army. New Hope Town is called to equip and train men and women to attain a revolution in the present value system.</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ARMY IS ONLY AS SUCCESSFUL AS THE EQUIPPED LEADERS EQUIPPING OTHER TO DO THE WORK OF WAR.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 name="Shape 80"/>
          <p:cNvSpPr/>
          <p:nvPr>
            <p:ph type="sldImg"/>
          </p:nvPr>
        </p:nvSpPr>
        <p:spPr>
          <a:prstGeom prst="rect">
            <a:avLst/>
          </a:prstGeom>
        </p:spPr>
        <p:txBody>
          <a:bodyPr/>
          <a:lstStyle/>
          <a:p>
            <a:pPr lvl="0"/>
          </a:p>
        </p:txBody>
      </p:sp>
      <p:sp>
        <p:nvSpPr>
          <p:cNvPr id="81" name="Shape 8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Qualities/Requirements to achieve a revolution</a:t>
            </a:r>
            <a:endParaRPr sz="1200">
              <a:latin typeface="Helvetica"/>
              <a:ea typeface="Helvetica"/>
              <a:cs typeface="Helvetica"/>
              <a:sym typeface="Helvetica"/>
            </a:endParaRPr>
          </a:p>
          <a:p>
            <a:pPr lvl="1" marL="152400" indent="-152400" defTabSz="457200">
              <a:buSzPct val="125000"/>
              <a:buChar char="•"/>
              <a:defRPr sz="1800"/>
            </a:pPr>
            <a:r>
              <a:rPr sz="1200">
                <a:latin typeface="Helvetica"/>
                <a:ea typeface="Helvetica"/>
                <a:cs typeface="Helvetica"/>
                <a:sym typeface="Helvetica"/>
              </a:rPr>
              <a:t>Being physically fit allows us to perform the call God which may involve physical fitness and strength.  Keep you body fit and see how God can use that for his glory</a:t>
            </a:r>
            <a:endParaRPr sz="1200">
              <a:latin typeface="Helvetica"/>
              <a:ea typeface="Helvetica"/>
              <a:cs typeface="Helvetica"/>
              <a:sym typeface="Helvetica"/>
            </a:endParaRPr>
          </a:p>
          <a:p>
            <a:pPr lvl="1" marL="152400" indent="-152400" defTabSz="457200">
              <a:buSzPct val="125000"/>
              <a:buChar char="•"/>
              <a:defRPr sz="1800"/>
            </a:pPr>
            <a:r>
              <a:rPr sz="1200">
                <a:latin typeface="Helvetica"/>
                <a:ea typeface="Helvetica"/>
                <a:cs typeface="Helvetica"/>
                <a:sym typeface="Helvetica"/>
              </a:rPr>
              <a:t>Vision for the Future – we cannot be content with where we are in Christ. We must press into God and press onward towards his call. We must look to the future and prepare, build, plant, harvest!</a:t>
            </a:r>
            <a:endParaRPr sz="1200">
              <a:latin typeface="Helvetica"/>
              <a:ea typeface="Helvetica"/>
              <a:cs typeface="Helvetica"/>
              <a:sym typeface="Helvetica"/>
            </a:endParaRPr>
          </a:p>
          <a:p>
            <a:pPr lvl="1" marL="152400" indent="-152400" defTabSz="457200">
              <a:buSzPct val="125000"/>
              <a:buChar char="•"/>
              <a:defRPr sz="1800"/>
            </a:pPr>
            <a:r>
              <a:rPr sz="1200">
                <a:latin typeface="Helvetica"/>
                <a:ea typeface="Helvetica"/>
                <a:cs typeface="Helvetica"/>
                <a:sym typeface="Helvetica"/>
              </a:rPr>
              <a:t>Willingness to change – if God says it, we need to change. We can do it.  Sometimes change is needed to come into obedience to Christ. Sometimes change is simply needed to function in the place where God has planted you … family, work, church. Don’t be resistant to change, be flexible.</a:t>
            </a:r>
            <a:endParaRPr sz="1200">
              <a:latin typeface="Helvetica"/>
              <a:ea typeface="Helvetica"/>
              <a:cs typeface="Helvetica"/>
              <a:sym typeface="Helvetica"/>
            </a:endParaRPr>
          </a:p>
          <a:p>
            <a:pPr lvl="1" marL="152400" indent="-152400" defTabSz="457200">
              <a:buSzPct val="125000"/>
              <a:buChar char="•"/>
              <a:defRPr sz="1800"/>
            </a:pPr>
            <a:r>
              <a:rPr sz="1200">
                <a:latin typeface="Helvetica"/>
                <a:ea typeface="Helvetica"/>
                <a:cs typeface="Helvetica"/>
                <a:sym typeface="Helvetica"/>
              </a:rPr>
              <a:t>Mobility – ready for action.  When the Spirit leads, be ready to follow.  Moving objects are easier to direct than one that is still.</a:t>
            </a:r>
            <a:endParaRPr sz="1200">
              <a:latin typeface="Helvetica"/>
              <a:ea typeface="Helvetica"/>
              <a:cs typeface="Helvetica"/>
              <a:sym typeface="Helvetica"/>
            </a:endParaRPr>
          </a:p>
          <a:p>
            <a:pPr lvl="1" marL="152400" indent="-152400" defTabSz="457200">
              <a:buSzPct val="125000"/>
              <a:buChar char="•"/>
              <a:defRPr sz="1800"/>
            </a:pPr>
            <a:endParaRPr sz="1200">
              <a:latin typeface="Helvetica"/>
              <a:ea typeface="Helvetica"/>
              <a:cs typeface="Helvetica"/>
              <a:sym typeface="Helvetica"/>
            </a:endParaRPr>
          </a:p>
          <a:p>
            <a:pPr lvl="1" indent="0" defTabSz="457200">
              <a:defRPr sz="1800"/>
            </a:pPr>
            <a:r>
              <a:rPr sz="1200">
                <a:latin typeface="Helvetica"/>
                <a:ea typeface="Helvetica"/>
                <a:cs typeface="Helvetica"/>
                <a:sym typeface="Helvetica"/>
              </a:rPr>
              <a:t>Radical – Be 100% committed, be sold out for Jesus and his Call, his purposes.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lvl="0"/>
          </a:p>
        </p:txBody>
      </p:sp>
      <p:sp>
        <p:nvSpPr>
          <p:cNvPr id="87" name="Shape 87"/>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We must realize that the Church is more than a spiritual meeting place; the church has a divine destiny and purpose</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Luke 6:12-16 – First, Jesus prayed all night, then he chose his twelve disciples. Jesus who was fully God and fully man prayed first and sought the direction, understanding and power of God.  </a:t>
            </a:r>
            <a:endParaRPr sz="1200">
              <a:latin typeface="Helvetica"/>
              <a:ea typeface="Helvetica"/>
              <a:cs typeface="Helvetica"/>
              <a:sym typeface="Helvetica"/>
            </a:endParaRPr>
          </a:p>
          <a:p>
            <a:pPr lvl="1" marL="152400" indent="-152400" defTabSz="457200">
              <a:buSzPct val="125000"/>
              <a:buChar char="•"/>
              <a:defRPr sz="1800"/>
            </a:pPr>
            <a:r>
              <a:rPr sz="1200">
                <a:latin typeface="Helvetica"/>
                <a:ea typeface="Helvetica"/>
                <a:cs typeface="Helvetica"/>
                <a:sym typeface="Helvetica"/>
              </a:rPr>
              <a:t>These men were ordinary people. </a:t>
            </a:r>
            <a:endParaRPr sz="1200">
              <a:latin typeface="Helvetica"/>
              <a:ea typeface="Helvetica"/>
              <a:cs typeface="Helvetica"/>
              <a:sym typeface="Helvetica"/>
            </a:endParaRPr>
          </a:p>
          <a:p>
            <a:pPr lvl="1" marL="152400" indent="-152400" defTabSz="457200">
              <a:buSzPct val="125000"/>
              <a:buChar char="•"/>
              <a:defRPr sz="1800"/>
            </a:pPr>
            <a:r>
              <a:rPr sz="1200">
                <a:latin typeface="Helvetica"/>
                <a:ea typeface="Helvetica"/>
                <a:cs typeface="Helvetica"/>
                <a:sym typeface="Helvetica"/>
              </a:rPr>
              <a:t>God uses ordinary people to do extraordinary things</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2 Tim 1:8-9 When you are saved, when you give your life to Christ, you are called to some level of leadership.  Accept that calling, lead where God has called you, pray for God to show you the steps to accomplish His calling.</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2 Tim 2:2-4 We are in active service. We are not spectators sitting on the sidelines, we are participants.  We are doers.</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Matt 28:19 The Great Commission restated – Go into all the world and change or produce </a:t>
            </a:r>
            <a:r>
              <a:rPr b="1" sz="1200">
                <a:latin typeface="Helvetica"/>
                <a:ea typeface="Helvetica"/>
                <a:cs typeface="Helvetica"/>
                <a:sym typeface="Helvetica"/>
              </a:rPr>
              <a:t>revolution</a:t>
            </a:r>
            <a:r>
              <a:rPr sz="1200">
                <a:latin typeface="Helvetica"/>
                <a:ea typeface="Helvetica"/>
                <a:cs typeface="Helvetica"/>
                <a:sym typeface="Helvetica"/>
              </a:rPr>
              <a:t> for God’s purposes. Become a World Changer. Allow God to use you to change our World!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sldImg"/>
          </p:nvPr>
        </p:nvSpPr>
        <p:spPr>
          <a:prstGeom prst="rect">
            <a:avLst/>
          </a:prstGeom>
        </p:spPr>
        <p:txBody>
          <a:bodyPr/>
          <a:lstStyle/>
          <a:p>
            <a:pPr lvl="0"/>
          </a:p>
        </p:txBody>
      </p:sp>
      <p:sp>
        <p:nvSpPr>
          <p:cNvPr id="95" name="Shape 95"/>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2 Reasons people decline leadership:</a:t>
            </a:r>
            <a:endParaRPr sz="1200">
              <a:latin typeface="Helvetica"/>
              <a:ea typeface="Helvetica"/>
              <a:cs typeface="Helvetica"/>
              <a:sym typeface="Helvetica"/>
            </a:endParaRPr>
          </a:p>
          <a:p>
            <a:pPr lvl="0" marL="152400" indent="-152400" defTabSz="457200">
              <a:buSzPct val="125000"/>
              <a:buChar char="•"/>
              <a:defRPr sz="1800"/>
            </a:pPr>
            <a:r>
              <a:rPr sz="1200">
                <a:latin typeface="Helvetica"/>
                <a:ea typeface="Helvetica"/>
                <a:cs typeface="Helvetica"/>
                <a:sym typeface="Helvetica"/>
              </a:rPr>
              <a:t>Nobody Complex – </a:t>
            </a:r>
            <a:endParaRPr sz="1200">
              <a:latin typeface="Helvetica"/>
              <a:ea typeface="Helvetica"/>
              <a:cs typeface="Helvetica"/>
              <a:sym typeface="Helvetica"/>
            </a:endParaRPr>
          </a:p>
          <a:p>
            <a:pPr lvl="0" marL="406400" indent="-152400" defTabSz="457200">
              <a:buSzPct val="125000"/>
              <a:buChar char="•"/>
              <a:defRPr sz="1800"/>
            </a:pPr>
            <a:r>
              <a:rPr sz="1200">
                <a:latin typeface="Helvetica"/>
                <a:ea typeface="Helvetica"/>
                <a:cs typeface="Helvetica"/>
                <a:sym typeface="Helvetica"/>
              </a:rPr>
              <a:t>Look at Gideon in Judges 6:12-16, He was hiding from the Midianites and the Lord says to him “Hello Gideon, you great warrior who will conquer your enemies”.  God saw something that was not obvious.  Imagine God calling you a man of valor while you are hiding. Gideon felt unqualified and at that moment was unqualified. But after testing the word from God, he obeyed, he lead his people and was exactly what God called him … A man of valor!</a:t>
            </a:r>
            <a:endParaRPr sz="1200">
              <a:latin typeface="Helvetica"/>
              <a:ea typeface="Helvetica"/>
              <a:cs typeface="Helvetica"/>
              <a:sym typeface="Helvetica"/>
            </a:endParaRPr>
          </a:p>
          <a:p>
            <a:pPr lvl="0" marL="406400" indent="-152400" defTabSz="457200">
              <a:buSzPct val="125000"/>
              <a:buChar char="•"/>
              <a:defRPr sz="1800"/>
            </a:pPr>
            <a:r>
              <a:rPr sz="1200">
                <a:latin typeface="Helvetica"/>
                <a:ea typeface="Helvetica"/>
                <a:cs typeface="Helvetica"/>
                <a:sym typeface="Helvetica"/>
              </a:rPr>
              <a:t>Look at Jeremiah in 1:4-9, He says to God that he is unqualified since he is a youth and not able to speak.  God assures him that he will be able to stand in front of all who God sends him too and even better, God will put the words in his mouth.</a:t>
            </a:r>
            <a:endParaRPr sz="1200">
              <a:latin typeface="Helvetica"/>
              <a:ea typeface="Helvetica"/>
              <a:cs typeface="Helvetica"/>
              <a:sym typeface="Helvetica"/>
            </a:endParaRPr>
          </a:p>
          <a:p>
            <a:pPr lvl="0" marL="152400" indent="-152400" defTabSz="457200">
              <a:buSzPct val="125000"/>
              <a:buChar char="•"/>
              <a:defRPr sz="1800"/>
            </a:pPr>
            <a:r>
              <a:rPr sz="1200">
                <a:latin typeface="Helvetica"/>
                <a:ea typeface="Helvetica"/>
                <a:cs typeface="Helvetica"/>
                <a:sym typeface="Helvetica"/>
              </a:rPr>
              <a:t>“Who Me” – Exodus 3:10-11 God speaks to Moses from a burning bush and tells Moses that He will send him to Pharaoh to free the Israelites. Moses response is “Who am I …”. God assures him that He will be with him and gives Moses signs to work.</a:t>
            </a:r>
            <a:endParaRPr sz="1200">
              <a:latin typeface="Helvetica"/>
              <a:ea typeface="Helvetica"/>
              <a:cs typeface="Helvetica"/>
              <a:sym typeface="Helvetica"/>
            </a:endParaRPr>
          </a:p>
          <a:p>
            <a:pPr lvl="0" marL="406400" indent="-152400" defTabSz="457200">
              <a:buSzPct val="125000"/>
              <a:buChar char="•"/>
              <a:defRPr sz="1800"/>
            </a:pPr>
            <a:r>
              <a:rPr sz="1200">
                <a:latin typeface="Helvetica"/>
                <a:ea typeface="Helvetica"/>
                <a:cs typeface="Helvetica"/>
                <a:sym typeface="Helvetica"/>
              </a:rPr>
              <a:t>See what God sees in you. Ask God through prayer to open your eyes to His reality of You. </a:t>
            </a:r>
            <a:endParaRPr sz="1200">
              <a:latin typeface="Helvetica"/>
              <a:ea typeface="Helvetica"/>
              <a:cs typeface="Helvetica"/>
              <a:sym typeface="Helvetica"/>
            </a:endParaRPr>
          </a:p>
          <a:p>
            <a:pPr lvl="0" marL="406400" indent="-152400" defTabSz="457200">
              <a:buSzPct val="125000"/>
              <a:buChar char="•"/>
              <a:defRPr sz="1800"/>
            </a:pPr>
            <a:r>
              <a:rPr sz="1200">
                <a:latin typeface="Helvetica"/>
                <a:ea typeface="Helvetica"/>
                <a:cs typeface="Helvetica"/>
                <a:sym typeface="Helvetica"/>
              </a:rPr>
              <a:t>Vision is the ability to see what God desires, what God sees … received through prayer.  Sometimes God will give us a vision but may not give us all of the intermediate steps. Write down what God speaks to you and trust him to fill in the rest as it is needed.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0" name="Shape 100"/>
          <p:cNvSpPr/>
          <p:nvPr>
            <p:ph type="sldImg"/>
          </p:nvPr>
        </p:nvSpPr>
        <p:spPr>
          <a:prstGeom prst="rect">
            <a:avLst/>
          </a:prstGeom>
        </p:spPr>
        <p:txBody>
          <a:bodyPr/>
          <a:lstStyle/>
          <a:p>
            <a:pPr lvl="0"/>
          </a:p>
        </p:txBody>
      </p:sp>
      <p:sp>
        <p:nvSpPr>
          <p:cNvPr id="101" name="Shape 101"/>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God is calling, will you answer?</a:t>
            </a:r>
            <a:endParaRPr sz="1200">
              <a:latin typeface="Helvetica"/>
              <a:ea typeface="Helvetica"/>
              <a:cs typeface="Helvetica"/>
              <a:sym typeface="Helvetica"/>
            </a:endParaRPr>
          </a:p>
          <a:p>
            <a:pPr lvl="0" marL="152400" indent="-152400" defTabSz="457200">
              <a:buSzPct val="125000"/>
              <a:buChar char="•"/>
              <a:defRPr sz="1800"/>
            </a:pPr>
            <a:r>
              <a:rPr sz="1200">
                <a:latin typeface="Helvetica"/>
                <a:ea typeface="Helvetica"/>
                <a:cs typeface="Helvetica"/>
                <a:sym typeface="Helvetica"/>
              </a:rPr>
              <a:t>Answer the call. Be obedient. Trust God. God wants to use us to bring about His Kingdom.</a:t>
            </a:r>
            <a:endParaRPr sz="1200">
              <a:latin typeface="Helvetica"/>
              <a:ea typeface="Helvetica"/>
              <a:cs typeface="Helvetica"/>
              <a:sym typeface="Helvetica"/>
            </a:endParaRPr>
          </a:p>
          <a:p>
            <a:pPr lvl="0" marL="152400" indent="-152400" defTabSz="457200">
              <a:buSzPct val="125000"/>
              <a:buChar char="•"/>
              <a:defRPr sz="1800"/>
            </a:pPr>
            <a:r>
              <a:rPr sz="1200">
                <a:latin typeface="Helvetica"/>
                <a:ea typeface="Helvetica"/>
                <a:cs typeface="Helvetica"/>
                <a:sym typeface="Helvetica"/>
              </a:rPr>
              <a:t>Develop a teachable spirit and learn from God and from others teaching on his behalf</a:t>
            </a:r>
            <a:endParaRPr sz="1200">
              <a:latin typeface="Helvetica"/>
              <a:ea typeface="Helvetica"/>
              <a:cs typeface="Helvetica"/>
              <a:sym typeface="Helvetica"/>
            </a:endParaRPr>
          </a:p>
          <a:p>
            <a:pPr lvl="0" marL="152400" indent="-152400" defTabSz="457200">
              <a:buSzPct val="125000"/>
              <a:buChar char="•"/>
              <a:defRPr sz="1800"/>
            </a:pPr>
            <a:r>
              <a:rPr sz="1200">
                <a:latin typeface="Helvetica"/>
                <a:ea typeface="Helvetica"/>
                <a:cs typeface="Helvetica"/>
                <a:sym typeface="Helvetica"/>
              </a:rPr>
              <a:t>God will help you and be with you as you seek him and depend on him.</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Your greatest asset besides Jesus is “You don’t know what you’re doing”.  Depend on God, he will show you.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lvl="0"/>
          </a:p>
        </p:txBody>
      </p:sp>
      <p:sp>
        <p:nvSpPr>
          <p:cNvPr id="112" name="Shape 112"/>
          <p:cNvSpPr/>
          <p:nvPr>
            <p:ph type="body" sz="quarter" idx="1"/>
          </p:nvPr>
        </p:nvSpPr>
        <p:spPr>
          <a:prstGeom prst="rect">
            <a:avLst/>
          </a:prstGeom>
        </p:spPr>
        <p:txBody>
          <a:bodyPr/>
          <a:lstStyle>
            <a:lvl1pPr defTabSz="457200">
              <a:defRPr sz="1200">
                <a:latin typeface="Helvetica"/>
                <a:ea typeface="Helvetica"/>
                <a:cs typeface="Helvetica"/>
                <a:sym typeface="Helvetica"/>
              </a:defRPr>
            </a:lvl1pPr>
          </a:lstStyle>
          <a:p>
            <a:pPr lvl="0">
              <a:defRPr sz="1800"/>
            </a:pPr>
            <a:r>
              <a:rPr sz="1200"/>
              <a:t>God’s work will go forth. Lets insert ourselves into His work and be used by Him.  He is calling us to propagate His purposes.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lvl="0"/>
          </a:p>
        </p:txBody>
      </p:sp>
      <p:sp>
        <p:nvSpPr>
          <p:cNvPr id="118" name="Shape 118"/>
          <p:cNvSpPr/>
          <p:nvPr>
            <p:ph type="body" sz="quarter" idx="1"/>
          </p:nvPr>
        </p:nvSpPr>
        <p:spPr>
          <a:prstGeom prst="rect">
            <a:avLst/>
          </a:prstGeom>
        </p:spPr>
        <p:txBody>
          <a:bodyPr/>
          <a:lstStyle/>
          <a:p>
            <a:pPr lvl="0" defTabSz="457200">
              <a:defRPr sz="1800"/>
            </a:pPr>
            <a:r>
              <a:rPr sz="1200">
                <a:latin typeface="Helvetica"/>
                <a:ea typeface="Helvetica"/>
                <a:cs typeface="Helvetica"/>
                <a:sym typeface="Helvetica"/>
              </a:rPr>
              <a:t>You can only reproduce what you are.</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YOU ARE: Psalm 78:73 Skill of hand/Integrity of Heart</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1) Kingdom Reps </a:t>
            </a: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2) Must walk in integrity and character</a:t>
            </a:r>
            <a:endParaRPr sz="1200">
              <a:latin typeface="Helvetica"/>
              <a:ea typeface="Helvetica"/>
              <a:cs typeface="Helvetica"/>
              <a:sym typeface="Helvetica"/>
            </a:endParaRPr>
          </a:p>
          <a:p>
            <a:pPr lvl="0" defTabSz="457200">
              <a:defRPr sz="1800"/>
            </a:pPr>
            <a:endParaRPr sz="1200">
              <a:latin typeface="Helvetica"/>
              <a:ea typeface="Helvetica"/>
              <a:cs typeface="Helvetica"/>
              <a:sym typeface="Helvetica"/>
            </a:endParaRPr>
          </a:p>
          <a:p>
            <a:pPr lvl="0" defTabSz="457200">
              <a:defRPr sz="1800"/>
            </a:pPr>
            <a:r>
              <a:rPr sz="1200">
                <a:latin typeface="Helvetica"/>
                <a:ea typeface="Helvetica"/>
                <a:cs typeface="Helvetica"/>
                <a:sym typeface="Helvetica"/>
              </a:rPr>
              <a:t>People will model or follow the Jesus they see in your life. God will reproduce through you.</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Slide">
    <p:spTree>
      <p:nvGrpSpPr>
        <p:cNvPr id="1" name=""/>
        <p:cNvGrpSpPr/>
        <p:nvPr/>
      </p:nvGrpSpPr>
      <p:grpSpPr>
        <a:xfrm>
          <a:off x="0" y="0"/>
          <a:ext cx="0" cy="0"/>
          <a:chOff x="0" y="0"/>
          <a:chExt cx="0" cy="0"/>
        </a:xfrm>
      </p:grpSpPr>
      <p:pic>
        <p:nvPicPr>
          <p:cNvPr id="12" name="NHT-lts-openningslide.jpg"/>
          <p:cNvPicPr/>
          <p:nvPr/>
        </p:nvPicPr>
        <p:blipFill>
          <a:blip r:embed="rId2">
            <a:extLst/>
          </a:blip>
          <a:stretch>
            <a:fillRect/>
          </a:stretch>
        </p:blipFill>
        <p:spPr>
          <a:xfrm>
            <a:off x="0" y="0"/>
            <a:ext cx="9144000" cy="6858000"/>
          </a:xfrm>
          <a:prstGeom prst="rect">
            <a:avLst/>
          </a:prstGeom>
          <a:ln w="12700">
            <a:miter lim="400000"/>
          </a:ln>
        </p:spPr>
      </p:pic>
      <p:sp>
        <p:nvSpPr>
          <p:cNvPr id="13" name="Shape 13"/>
          <p:cNvSpPr/>
          <p:nvPr/>
        </p:nvSpPr>
        <p:spPr>
          <a:xfrm>
            <a:off x="6350" y="6477000"/>
            <a:ext cx="9055100" cy="0"/>
          </a:xfrm>
          <a:prstGeom prst="line">
            <a:avLst/>
          </a:prstGeom>
          <a:ln w="12700">
            <a:solidFill/>
            <a:round/>
          </a:ln>
        </p:spPr>
        <p:txBody>
          <a:bodyPr lIns="0" tIns="0" rIns="0" bIns="0" anchor="ctr"/>
          <a:lstStyle/>
          <a:p>
            <a:pPr lvl="0" algn="l" defTabSz="457200">
              <a:defRPr sz="1200">
                <a:latin typeface="Helvetica"/>
                <a:ea typeface="Helvetica"/>
                <a:cs typeface="Helvetica"/>
                <a:sym typeface="Helvetica"/>
              </a:defRPr>
            </a:pPr>
          </a:p>
        </p:txBody>
      </p:sp>
      <p:sp>
        <p:nvSpPr>
          <p:cNvPr id="14" name="Shape 14"/>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lvl1pPr algn="l" defTabSz="914400">
              <a:buClr>
                <a:srgbClr val="000000"/>
              </a:buClr>
              <a:defRPr sz="800">
                <a:solidFill>
                  <a:srgbClr val="FFFFFF"/>
                </a:solidFill>
                <a:uFill>
                  <a:solidFill>
                    <a:srgbClr val="FFFFFF"/>
                  </a:solidFill>
                </a:uFill>
                <a:latin typeface="+mn-lt"/>
                <a:ea typeface="+mn-ea"/>
                <a:cs typeface="+mn-cs"/>
                <a:sym typeface="Arial"/>
              </a:defRPr>
            </a:lvl1pPr>
          </a:lstStyle>
          <a:p>
            <a:pPr lvl="0">
              <a:defRPr sz="1800">
                <a:solidFill>
                  <a:srgbClr val="000000"/>
                </a:solidFill>
                <a:uFillTx/>
              </a:defRPr>
            </a:pPr>
            <a:r>
              <a:rPr sz="800">
                <a:solidFill>
                  <a:srgbClr val="FFFFFF"/>
                </a:solidFill>
                <a:uFill>
                  <a:solidFill>
                    <a:srgbClr val="FFFFFF"/>
                  </a:solidFill>
                </a:uFill>
              </a:rPr>
              <a:t>© New Hope Town, 2015			Leadership Training School</a:t>
            </a:r>
          </a:p>
        </p:txBody>
      </p:sp>
      <p:sp>
        <p:nvSpPr>
          <p:cNvPr id="15" name="Shape 15"/>
          <p:cNvSpPr/>
          <p:nvPr>
            <p:ph type="body" idx="1"/>
          </p:nvPr>
        </p:nvSpPr>
        <p:spPr>
          <a:xfrm>
            <a:off x="3454400" y="774700"/>
            <a:ext cx="5651500" cy="1714500"/>
          </a:xfrm>
          <a:prstGeom prst="rect">
            <a:avLst/>
          </a:prstGeom>
        </p:spPr>
        <p:txBody>
          <a:bodyPr/>
          <a:lstStyle>
            <a:lvl1pPr marL="0" indent="0" algn="ctr">
              <a:buClrTx/>
              <a:buSzTx/>
              <a:buFontTx/>
              <a:buNone/>
              <a:defRPr>
                <a:solidFill>
                  <a:srgbClr val="FFFFFF"/>
                </a:solidFill>
                <a:uFill>
                  <a:solidFill>
                    <a:srgbClr val="FFFFFF"/>
                  </a:solidFill>
                </a:uFill>
              </a:defRPr>
            </a:lvl1pPr>
            <a:lvl2pPr marL="457200" indent="0" algn="ctr">
              <a:spcBef>
                <a:spcPts val="400"/>
              </a:spcBef>
              <a:buClrTx/>
              <a:buSzTx/>
              <a:buFontTx/>
              <a:buNone/>
              <a:defRPr sz="2000">
                <a:solidFill>
                  <a:srgbClr val="FFFFFF"/>
                </a:solidFill>
                <a:uFill>
                  <a:solidFill>
                    <a:srgbClr val="FFFFFF"/>
                  </a:solidFill>
                </a:uFill>
              </a:defRPr>
            </a:lvl2pPr>
            <a:lvl3pPr marL="914400" indent="0" algn="ctr">
              <a:spcBef>
                <a:spcPts val="400"/>
              </a:spcBef>
              <a:buClrTx/>
              <a:buSzTx/>
              <a:buFontTx/>
              <a:buNone/>
              <a:defRPr sz="1800">
                <a:solidFill>
                  <a:srgbClr val="FFFFFF"/>
                </a:solidFill>
                <a:uFill>
                  <a:solidFill>
                    <a:srgbClr val="FFFFFF"/>
                  </a:solidFill>
                </a:uFill>
              </a:defRPr>
            </a:lvl3pPr>
            <a:lvl4pPr marL="1371600" indent="0" algn="ctr">
              <a:spcBef>
                <a:spcPts val="300"/>
              </a:spcBef>
              <a:buClrTx/>
              <a:buSzTx/>
              <a:buFontTx/>
              <a:buNone/>
              <a:defRPr sz="1400">
                <a:solidFill>
                  <a:srgbClr val="FFFFFF"/>
                </a:solidFill>
                <a:uFill>
                  <a:solidFill>
                    <a:srgbClr val="FFFFFF"/>
                  </a:solidFill>
                </a:uFill>
              </a:defRPr>
            </a:lvl4pPr>
            <a:lvl5pPr marL="1828800" indent="0" algn="ctr">
              <a:spcBef>
                <a:spcPts val="300"/>
              </a:spcBef>
              <a:buClrTx/>
              <a:buSzTx/>
              <a:buFontTx/>
              <a:buNone/>
              <a:defRPr sz="1400">
                <a:solidFill>
                  <a:srgbClr val="FFFFFF"/>
                </a:solidFill>
                <a:uFill>
                  <a:solidFill>
                    <a:srgbClr val="FFFFFF"/>
                  </a:solidFill>
                </a:uFill>
              </a:defRPr>
            </a:lvl5pPr>
          </a:lstStyle>
          <a:p>
            <a:pPr lvl="0">
              <a:defRPr sz="1800">
                <a:solidFill>
                  <a:srgbClr val="000000"/>
                </a:solidFill>
                <a:uFillTx/>
              </a:defRPr>
            </a:pPr>
            <a:r>
              <a:rPr sz="2400">
                <a:solidFill>
                  <a:srgbClr val="FFFFFF"/>
                </a:solidFill>
                <a:uFill>
                  <a:solidFill>
                    <a:srgbClr val="FFFFFF"/>
                  </a:solidFill>
                </a:uFill>
              </a:rPr>
              <a:t>Body Level One</a:t>
            </a:r>
            <a:endParaRPr sz="2400">
              <a:solidFill>
                <a:srgbClr val="FFFFFF"/>
              </a:solidFill>
              <a:uFill>
                <a:solidFill>
                  <a:srgbClr val="FFFFFF"/>
                </a:solidFill>
              </a:uFill>
            </a:endParaRPr>
          </a:p>
          <a:p>
            <a:pPr lvl="1">
              <a:defRPr sz="1800">
                <a:solidFill>
                  <a:srgbClr val="000000"/>
                </a:solidFill>
                <a:uFillTx/>
              </a:defRPr>
            </a:pPr>
            <a:r>
              <a:rPr sz="2000">
                <a:solidFill>
                  <a:srgbClr val="FFFFFF"/>
                </a:solidFill>
                <a:uFill>
                  <a:solidFill>
                    <a:srgbClr val="FFFFFF"/>
                  </a:solidFill>
                </a:uFill>
              </a:rPr>
              <a:t>Body Level Two</a:t>
            </a:r>
            <a:endParaRPr sz="2000">
              <a:solidFill>
                <a:srgbClr val="FFFFFF"/>
              </a:solidFill>
              <a:uFill>
                <a:solidFill>
                  <a:srgbClr val="FFFFFF"/>
                </a:solidFill>
              </a:uFill>
            </a:endParaRPr>
          </a:p>
          <a:p>
            <a:pPr lvl="2">
              <a:defRPr>
                <a:solidFill>
                  <a:srgbClr val="000000"/>
                </a:solidFill>
                <a:uFillTx/>
              </a:defRPr>
            </a:pPr>
            <a:r>
              <a:rPr>
                <a:solidFill>
                  <a:srgbClr val="FFFFFF"/>
                </a:solidFill>
                <a:uFill>
                  <a:solidFill>
                    <a:srgbClr val="FFFFFF"/>
                  </a:solidFill>
                </a:uFill>
              </a:rPr>
              <a:t>Body Level Three</a:t>
            </a:r>
            <a:endParaRPr>
              <a:solidFill>
                <a:srgbClr val="FFFFFF"/>
              </a:solidFill>
              <a:uFill>
                <a:solidFill>
                  <a:srgbClr val="FFFFFF"/>
                </a:solidFill>
              </a:uFill>
            </a:endParaRPr>
          </a:p>
          <a:p>
            <a:pPr lvl="3">
              <a:defRPr sz="1800">
                <a:solidFill>
                  <a:srgbClr val="000000"/>
                </a:solidFill>
                <a:uFillTx/>
              </a:defRPr>
            </a:pPr>
            <a:r>
              <a:rPr sz="1400">
                <a:solidFill>
                  <a:srgbClr val="FFFFFF"/>
                </a:solidFill>
                <a:uFill>
                  <a:solidFill>
                    <a:srgbClr val="FFFFFF"/>
                  </a:solidFill>
                </a:uFill>
              </a:rPr>
              <a:t>Body Level Four</a:t>
            </a:r>
            <a:endParaRPr sz="1400">
              <a:solidFill>
                <a:srgbClr val="FFFFFF"/>
              </a:solidFill>
              <a:uFill>
                <a:solidFill>
                  <a:srgbClr val="FFFFFF"/>
                </a:solidFill>
              </a:uFill>
            </a:endParaRPr>
          </a:p>
          <a:p>
            <a:pPr lvl="4">
              <a:defRPr sz="1800">
                <a:solidFill>
                  <a:srgbClr val="000000"/>
                </a:solidFill>
                <a:uFillTx/>
              </a:defRPr>
            </a:pPr>
            <a:r>
              <a:rPr sz="1400">
                <a:solidFill>
                  <a:srgbClr val="FFFFFF"/>
                </a:solidFill>
                <a:uFill>
                  <a:solidFill>
                    <a:srgbClr val="FFFFFF"/>
                  </a:solidFill>
                </a:uFill>
              </a:rPr>
              <a:t>Body Level Five</a:t>
            </a:r>
          </a:p>
        </p:txBody>
      </p:sp>
      <p:sp>
        <p:nvSpPr>
          <p:cNvPr id="16" name="Shape 16"/>
          <p:cNvSpPr/>
          <p:nvPr>
            <p:ph type="sldNum" sz="quarter" idx="2"/>
          </p:nvPr>
        </p:nvSpPr>
        <p:spPr>
          <a:prstGeom prst="rect">
            <a:avLst/>
          </a:prstGeom>
        </p:spPr>
        <p:txBody>
          <a:bodyPr/>
          <a:lstStyle>
            <a:lvl1pPr>
              <a:defRPr>
                <a:solidFill>
                  <a:srgbClr val="FFFFFF"/>
                </a:solidFill>
              </a:defRPr>
            </a:lvl1p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20" name="Group 20"/>
          <p:cNvGrpSpPr/>
          <p:nvPr/>
        </p:nvGrpSpPr>
        <p:grpSpPr>
          <a:xfrm>
            <a:off x="0" y="1428750"/>
            <a:ext cx="9145589" cy="152400"/>
            <a:chOff x="0" y="0"/>
            <a:chExt cx="9145588" cy="152399"/>
          </a:xfrm>
        </p:grpSpPr>
        <p:sp>
          <p:nvSpPr>
            <p:cNvPr id="18" name="Shape 18"/>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lgn="l" defTabSz="914400">
                <a:buClr>
                  <a:srgbClr val="000000"/>
                </a:buClr>
                <a:defRPr sz="2400">
                  <a:uFill>
                    <a:solidFill/>
                  </a:uFill>
                  <a:latin typeface="+mn-lt"/>
                  <a:ea typeface="+mn-ea"/>
                  <a:cs typeface="+mn-cs"/>
                  <a:sym typeface="Arial"/>
                </a:defRPr>
              </a:pPr>
            </a:p>
          </p:txBody>
        </p:sp>
        <p:sp>
          <p:nvSpPr>
            <p:cNvPr id="19" name="Shape 19"/>
            <p:cNvSpPr/>
            <p:nvPr/>
          </p:nvSpPr>
          <p:spPr>
            <a:xfrm>
              <a:off x="0" y="11429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lgn="l" defTabSz="914400">
                <a:buClr>
                  <a:srgbClr val="000000"/>
                </a:buClr>
                <a:defRPr sz="2400">
                  <a:uFill>
                    <a:solidFill/>
                  </a:uFill>
                  <a:latin typeface="+mn-lt"/>
                  <a:ea typeface="+mn-ea"/>
                  <a:cs typeface="+mn-cs"/>
                  <a:sym typeface="Arial"/>
                </a:defRPr>
              </a:pPr>
            </a:p>
          </p:txBody>
        </p:sp>
      </p:grpSp>
      <p:sp>
        <p:nvSpPr>
          <p:cNvPr id="21" name="Shape 21"/>
          <p:cNvSpPr/>
          <p:nvPr/>
        </p:nvSpPr>
        <p:spPr>
          <a:xfrm>
            <a:off x="6350" y="6477000"/>
            <a:ext cx="9055100" cy="0"/>
          </a:xfrm>
          <a:prstGeom prst="line">
            <a:avLst/>
          </a:prstGeom>
          <a:ln w="12700">
            <a:solidFill/>
            <a:round/>
          </a:ln>
        </p:spPr>
        <p:txBody>
          <a:bodyPr lIns="0" tIns="0" rIns="0" bIns="0" anchor="ctr"/>
          <a:lstStyle/>
          <a:p>
            <a:pPr lvl="0" algn="l" defTabSz="457200">
              <a:defRPr sz="1200">
                <a:latin typeface="Helvetica"/>
                <a:ea typeface="Helvetica"/>
                <a:cs typeface="Helvetica"/>
                <a:sym typeface="Helvetica"/>
              </a:defRPr>
            </a:pPr>
          </a:p>
        </p:txBody>
      </p:sp>
      <p:sp>
        <p:nvSpPr>
          <p:cNvPr id="22" name="Shape 22"/>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lgn="l" defTabSz="914400">
              <a:buClr>
                <a:srgbClr val="000000"/>
              </a:buClr>
              <a:defRPr sz="1800"/>
            </a:pPr>
            <a:r>
              <a:rPr sz="800">
                <a:uFill>
                  <a:solidFill/>
                </a:uFill>
                <a:latin typeface="+mn-lt"/>
                <a:ea typeface="+mn-ea"/>
                <a:cs typeface="+mn-cs"/>
                <a:sym typeface="Arial"/>
              </a:rPr>
              <a:t>© New</a:t>
            </a:r>
            <a:r>
              <a:rPr sz="800">
                <a:uFill>
                  <a:solidFill/>
                </a:uFill>
                <a:latin typeface="+mn-lt"/>
                <a:ea typeface="+mn-ea"/>
                <a:cs typeface="+mn-cs"/>
                <a:sym typeface="Arial"/>
              </a:rPr>
              <a:t> </a:t>
            </a:r>
            <a:r>
              <a:rPr sz="800">
                <a:uFill>
                  <a:solidFill/>
                </a:uFill>
                <a:latin typeface="+mn-lt"/>
                <a:ea typeface="+mn-ea"/>
                <a:cs typeface="+mn-cs"/>
                <a:sym typeface="Arial"/>
              </a:rPr>
              <a:t>Hope Town, 2015			Leadership Training School</a:t>
            </a:r>
          </a:p>
        </p:txBody>
      </p:sp>
      <p:pic>
        <p:nvPicPr>
          <p:cNvPr id="23" name="logo.png"/>
          <p:cNvPicPr/>
          <p:nvPr/>
        </p:nvPicPr>
        <p:blipFill>
          <a:blip r:embed="rId2">
            <a:extLst/>
          </a:blip>
          <a:stretch>
            <a:fillRect/>
          </a:stretch>
        </p:blipFill>
        <p:spPr>
          <a:xfrm>
            <a:off x="5810250" y="330200"/>
            <a:ext cx="3143250" cy="685800"/>
          </a:xfrm>
          <a:prstGeom prst="rect">
            <a:avLst/>
          </a:prstGeom>
          <a:ln w="12700">
            <a:miter lim="400000"/>
          </a:ln>
        </p:spPr>
      </p:pic>
      <p:sp>
        <p:nvSpPr>
          <p:cNvPr id="24" name="Shape 24"/>
          <p:cNvSpPr/>
          <p:nvPr>
            <p:ph type="title"/>
          </p:nvPr>
        </p:nvSpPr>
        <p:spPr>
          <a:xfrm>
            <a:off x="228600" y="0"/>
            <a:ext cx="6756400" cy="1371600"/>
          </a:xfrm>
          <a:prstGeom prst="rect">
            <a:avLst/>
          </a:prstGeom>
        </p:spPr>
        <p:txBody>
          <a:bodyPr/>
          <a:lstStyle/>
          <a:p>
            <a:pPr lvl="0">
              <a:defRPr b="0" sz="1800">
                <a:uFillTx/>
              </a:defRPr>
            </a:pPr>
            <a:r>
              <a:rPr b="1" sz="3200">
                <a:uFill>
                  <a:solidFill/>
                </a:uFill>
              </a:rPr>
              <a:t>Title Text</a:t>
            </a:r>
          </a:p>
        </p:txBody>
      </p:sp>
      <p:sp>
        <p:nvSpPr>
          <p:cNvPr id="25" name="Shape 25"/>
          <p:cNvSpPr/>
          <p:nvPr>
            <p:ph type="body" idx="1"/>
          </p:nvPr>
        </p:nvSpPr>
        <p:spPr>
          <a:xfrm>
            <a:off x="685800" y="1981200"/>
            <a:ext cx="7772400" cy="4445000"/>
          </a:xfrm>
          <a:prstGeom prst="rect">
            <a:avLst/>
          </a:prstGeom>
        </p:spPr>
        <p:txBody>
          <a:bodyPr/>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26" name="Shape 2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spTree>
      <p:nvGrpSpPr>
        <p:cNvPr id="1" name=""/>
        <p:cNvGrpSpPr/>
        <p:nvPr/>
      </p:nvGrpSpPr>
      <p:grpSpPr>
        <a:xfrm>
          <a:off x="0" y="0"/>
          <a:ext cx="0" cy="0"/>
          <a:chOff x="0" y="0"/>
          <a:chExt cx="0" cy="0"/>
        </a:xfrm>
      </p:grpSpPr>
      <p:sp>
        <p:nvSpPr>
          <p:cNvPr id="28" name="Shape 28"/>
          <p:cNvSpPr/>
          <p:nvPr>
            <p:ph type="title"/>
          </p:nvPr>
        </p:nvSpPr>
        <p:spPr>
          <a:xfrm>
            <a:off x="889000" y="177800"/>
            <a:ext cx="7353300" cy="1714500"/>
          </a:xfrm>
          <a:prstGeom prst="rect">
            <a:avLst/>
          </a:prstGeom>
          <a:ln w="12700">
            <a:miter lim="400000"/>
          </a:ln>
        </p:spPr>
        <p:txBody>
          <a:bodyPr lIns="50800" tIns="50800" rIns="50800" bIns="50800" anchor="ctr"/>
          <a:lstStyle>
            <a:lvl1pPr algn="ctr" defTabSz="406400">
              <a:defRPr b="0" sz="5800">
                <a:uFillTx/>
                <a:latin typeface="+mj-lt"/>
                <a:ea typeface="+mj-ea"/>
                <a:cs typeface="+mj-cs"/>
                <a:sym typeface="Gill Sans"/>
              </a:defRPr>
            </a:lvl1pPr>
          </a:lstStyle>
          <a:p>
            <a:pPr lvl="0">
              <a:defRPr sz="1800"/>
            </a:pPr>
            <a:r>
              <a:rPr sz="5800"/>
              <a:t>Title Text</a:t>
            </a:r>
          </a:p>
        </p:txBody>
      </p:sp>
      <p:sp>
        <p:nvSpPr>
          <p:cNvPr id="29" name="Shape 29"/>
          <p:cNvSpPr/>
          <p:nvPr>
            <p:ph type="body" idx="1"/>
          </p:nvPr>
        </p:nvSpPr>
        <p:spPr>
          <a:xfrm>
            <a:off x="889000" y="1943100"/>
            <a:ext cx="7353300" cy="4013200"/>
          </a:xfrm>
          <a:prstGeom prst="rect">
            <a:avLst/>
          </a:prstGeom>
          <a:ln w="12700">
            <a:miter lim="400000"/>
          </a:ln>
        </p:spPr>
        <p:txBody>
          <a:bodyPr lIns="50800" tIns="50800" rIns="50800" bIns="50800" anchor="ctr"/>
          <a:lstStyle>
            <a:lvl1pPr marL="889000" indent="-571500" defTabSz="406400">
              <a:spcBef>
                <a:spcPts val="1700"/>
              </a:spcBef>
              <a:buClrTx/>
              <a:buSzPct val="171000"/>
              <a:buFontTx/>
              <a:buChar char="•"/>
              <a:defRPr sz="2800">
                <a:uFillTx/>
                <a:latin typeface="+mj-lt"/>
                <a:ea typeface="+mj-ea"/>
                <a:cs typeface="+mj-cs"/>
                <a:sym typeface="Gill Sans"/>
              </a:defRPr>
            </a:lvl1pPr>
            <a:lvl2pPr marL="1333500" indent="-571500" defTabSz="406400">
              <a:spcBef>
                <a:spcPts val="1700"/>
              </a:spcBef>
              <a:buClrTx/>
              <a:buSzPct val="171000"/>
              <a:buFontTx/>
              <a:buChar char="•"/>
              <a:defRPr sz="2800">
                <a:uFillTx/>
                <a:latin typeface="+mj-lt"/>
                <a:ea typeface="+mj-ea"/>
                <a:cs typeface="+mj-cs"/>
                <a:sym typeface="Gill Sans"/>
              </a:defRPr>
            </a:lvl2pPr>
            <a:lvl3pPr marL="1778000" indent="-571500" defTabSz="406400">
              <a:spcBef>
                <a:spcPts val="1700"/>
              </a:spcBef>
              <a:buClrTx/>
              <a:buSzPct val="171000"/>
              <a:buFontTx/>
              <a:buChar char="•"/>
              <a:defRPr sz="2800">
                <a:uFillTx/>
                <a:latin typeface="+mj-lt"/>
                <a:ea typeface="+mj-ea"/>
                <a:cs typeface="+mj-cs"/>
                <a:sym typeface="Gill Sans"/>
              </a:defRPr>
            </a:lvl3pPr>
            <a:lvl4pPr marL="2222500" indent="-571500" defTabSz="406400">
              <a:spcBef>
                <a:spcPts val="1700"/>
              </a:spcBef>
              <a:buClrTx/>
              <a:buSzPct val="171000"/>
              <a:buFontTx/>
              <a:buChar char="•"/>
              <a:defRPr sz="2800">
                <a:uFillTx/>
                <a:latin typeface="+mj-lt"/>
                <a:ea typeface="+mj-ea"/>
                <a:cs typeface="+mj-cs"/>
                <a:sym typeface="Gill Sans"/>
              </a:defRPr>
            </a:lvl4pPr>
            <a:lvl5pPr marL="2667000" indent="-571500" defTabSz="406400">
              <a:spcBef>
                <a:spcPts val="1700"/>
              </a:spcBef>
              <a:buClrTx/>
              <a:buSzPct val="171000"/>
              <a:buFontTx/>
              <a:buChar char="•"/>
              <a:defRPr sz="2800">
                <a:uFillTx/>
                <a:latin typeface="+mj-lt"/>
                <a:ea typeface="+mj-ea"/>
                <a:cs typeface="+mj-cs"/>
                <a:sym typeface="Gill Sans"/>
              </a:defRPr>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p:spTree>
      <p:nvGrpSpPr>
        <p:cNvPr id="1" name=""/>
        <p:cNvGrpSpPr/>
        <p:nvPr/>
      </p:nvGrpSpPr>
      <p:grpSpPr>
        <a:xfrm>
          <a:off x="0" y="0"/>
          <a:ext cx="0" cy="0"/>
          <a:chOff x="0" y="0"/>
          <a:chExt cx="0" cy="0"/>
        </a:xfrm>
      </p:grpSpPr>
      <p:sp>
        <p:nvSpPr>
          <p:cNvPr id="32" name="Shape 32"/>
          <p:cNvSpPr/>
          <p:nvPr>
            <p:ph type="title"/>
          </p:nvPr>
        </p:nvSpPr>
        <p:spPr>
          <a:xfrm>
            <a:off x="228600" y="0"/>
            <a:ext cx="6756400" cy="1371600"/>
          </a:xfrm>
          <a:prstGeom prst="rect">
            <a:avLst/>
          </a:prstGeom>
        </p:spPr>
        <p:txBody>
          <a:bodyPr/>
          <a:lstStyle/>
          <a:p>
            <a:pPr lvl="0">
              <a:defRPr b="0" sz="1800">
                <a:uFillTx/>
              </a:defRPr>
            </a:pPr>
            <a:r>
              <a:rPr b="1" sz="3200">
                <a:uFill>
                  <a:solidFill/>
                </a:uFill>
              </a:rPr>
              <a:t>Title Text</a:t>
            </a:r>
          </a:p>
        </p:txBody>
      </p:sp>
      <p:sp>
        <p:nvSpPr>
          <p:cNvPr id="33" name="Shape 33"/>
          <p:cNvSpPr/>
          <p:nvPr>
            <p:ph type="body" idx="1"/>
          </p:nvPr>
        </p:nvSpPr>
        <p:spPr>
          <a:xfrm>
            <a:off x="685800" y="1981200"/>
            <a:ext cx="7772400" cy="4445000"/>
          </a:xfrm>
          <a:prstGeom prst="rect">
            <a:avLst/>
          </a:prstGeom>
        </p:spPr>
        <p:txBody>
          <a:bodyPr/>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34" name="Shape 3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 Title and Content copy">
    <p:spTree>
      <p:nvGrpSpPr>
        <p:cNvPr id="1" name=""/>
        <p:cNvGrpSpPr/>
        <p:nvPr/>
      </p:nvGrpSpPr>
      <p:grpSpPr>
        <a:xfrm>
          <a:off x="0" y="0"/>
          <a:ext cx="0" cy="0"/>
          <a:chOff x="0" y="0"/>
          <a:chExt cx="0" cy="0"/>
        </a:xfrm>
      </p:grpSpPr>
      <p:sp>
        <p:nvSpPr>
          <p:cNvPr id="36" name="Shape 36"/>
          <p:cNvSpPr/>
          <p:nvPr>
            <p:ph type="title"/>
          </p:nvPr>
        </p:nvSpPr>
        <p:spPr>
          <a:prstGeom prst="rect">
            <a:avLst/>
          </a:prstGeom>
        </p:spPr>
        <p:txBody>
          <a:bodyPr/>
          <a:lstStyle/>
          <a:p>
            <a:pPr lvl="0">
              <a:defRPr b="0" sz="1800">
                <a:uFillTx/>
              </a:defRPr>
            </a:pPr>
            <a:r>
              <a:rPr b="1" sz="3200">
                <a:uFill>
                  <a:solidFill/>
                </a:uFill>
              </a:rPr>
              <a:t>Title Text</a:t>
            </a:r>
          </a:p>
        </p:txBody>
      </p:sp>
      <p:sp>
        <p:nvSpPr>
          <p:cNvPr id="37" name="Shape 37"/>
          <p:cNvSpPr/>
          <p:nvPr>
            <p:ph type="body" idx="1"/>
          </p:nvPr>
        </p:nvSpPr>
        <p:spPr>
          <a:prstGeom prst="rect">
            <a:avLst/>
          </a:prstGeom>
        </p:spPr>
        <p:txBody>
          <a:bodyPr/>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38" name="Shape 3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 Title and Content">
    <p:spTree>
      <p:nvGrpSpPr>
        <p:cNvPr id="1" name=""/>
        <p:cNvGrpSpPr/>
        <p:nvPr/>
      </p:nvGrpSpPr>
      <p:grpSpPr>
        <a:xfrm>
          <a:off x="0" y="0"/>
          <a:ext cx="0" cy="0"/>
          <a:chOff x="0" y="0"/>
          <a:chExt cx="0" cy="0"/>
        </a:xfrm>
      </p:grpSpPr>
      <p:grpSp>
        <p:nvGrpSpPr>
          <p:cNvPr id="42" name="Group 42"/>
          <p:cNvGrpSpPr/>
          <p:nvPr/>
        </p:nvGrpSpPr>
        <p:grpSpPr>
          <a:xfrm>
            <a:off x="0" y="1428750"/>
            <a:ext cx="9145589" cy="152400"/>
            <a:chOff x="0" y="0"/>
            <a:chExt cx="9145588" cy="152399"/>
          </a:xfrm>
        </p:grpSpPr>
        <p:sp>
          <p:nvSpPr>
            <p:cNvPr id="40" name="Shape 40"/>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lgn="l" defTabSz="914400">
                <a:buClr>
                  <a:srgbClr val="000000"/>
                </a:buClr>
                <a:defRPr sz="2400">
                  <a:uFill>
                    <a:solidFill/>
                  </a:uFill>
                  <a:latin typeface="+mn-lt"/>
                  <a:ea typeface="+mn-ea"/>
                  <a:cs typeface="+mn-cs"/>
                  <a:sym typeface="Arial"/>
                </a:defRPr>
              </a:pPr>
            </a:p>
          </p:txBody>
        </p:sp>
        <p:sp>
          <p:nvSpPr>
            <p:cNvPr id="41" name="Shape 41"/>
            <p:cNvSpPr/>
            <p:nvPr/>
          </p:nvSpPr>
          <p:spPr>
            <a:xfrm>
              <a:off x="0" y="11429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lgn="l" defTabSz="914400">
                <a:buClr>
                  <a:srgbClr val="000000"/>
                </a:buClr>
                <a:defRPr sz="2400">
                  <a:uFill>
                    <a:solidFill/>
                  </a:uFill>
                  <a:latin typeface="+mn-lt"/>
                  <a:ea typeface="+mn-ea"/>
                  <a:cs typeface="+mn-cs"/>
                  <a:sym typeface="Arial"/>
                </a:defRPr>
              </a:pPr>
            </a:p>
          </p:txBody>
        </p:sp>
      </p:grpSp>
      <p:sp>
        <p:nvSpPr>
          <p:cNvPr id="43" name="Shape 43"/>
          <p:cNvSpPr/>
          <p:nvPr/>
        </p:nvSpPr>
        <p:spPr>
          <a:xfrm>
            <a:off x="6350" y="6477000"/>
            <a:ext cx="9055100" cy="0"/>
          </a:xfrm>
          <a:prstGeom prst="line">
            <a:avLst/>
          </a:prstGeom>
          <a:ln w="12700">
            <a:solidFill/>
            <a:round/>
          </a:ln>
        </p:spPr>
        <p:txBody>
          <a:bodyPr lIns="0" tIns="0" rIns="0" bIns="0" anchor="ctr"/>
          <a:lstStyle/>
          <a:p>
            <a:pPr lvl="0" algn="l" defTabSz="457200">
              <a:defRPr sz="1200">
                <a:latin typeface="Helvetica"/>
                <a:ea typeface="Helvetica"/>
                <a:cs typeface="Helvetica"/>
                <a:sym typeface="Helvetica"/>
              </a:defRPr>
            </a:pPr>
          </a:p>
        </p:txBody>
      </p:sp>
      <p:sp>
        <p:nvSpPr>
          <p:cNvPr id="44" name="Shape 44"/>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lgn="l" defTabSz="914400">
              <a:buClr>
                <a:srgbClr val="000000"/>
              </a:buClr>
              <a:defRPr sz="1800"/>
            </a:pPr>
            <a:r>
              <a:rPr sz="800">
                <a:uFill>
                  <a:solidFill/>
                </a:uFill>
                <a:latin typeface="+mn-lt"/>
                <a:ea typeface="+mn-ea"/>
                <a:cs typeface="+mn-cs"/>
                <a:sym typeface="Arial"/>
              </a:rPr>
              <a:t>© New</a:t>
            </a:r>
            <a:r>
              <a:rPr sz="800">
                <a:uFill>
                  <a:solidFill/>
                </a:uFill>
                <a:latin typeface="+mn-lt"/>
                <a:ea typeface="+mn-ea"/>
                <a:cs typeface="+mn-cs"/>
                <a:sym typeface="Arial"/>
              </a:rPr>
              <a:t> </a:t>
            </a:r>
            <a:r>
              <a:rPr sz="800">
                <a:uFill>
                  <a:solidFill/>
                </a:uFill>
                <a:latin typeface="+mn-lt"/>
                <a:ea typeface="+mn-ea"/>
                <a:cs typeface="+mn-cs"/>
                <a:sym typeface="Arial"/>
              </a:rPr>
              <a:t>Hope Town, 2012			Leadership Training School</a:t>
            </a:r>
          </a:p>
        </p:txBody>
      </p:sp>
      <p:pic>
        <p:nvPicPr>
          <p:cNvPr id="45" name="logo.png"/>
          <p:cNvPicPr/>
          <p:nvPr/>
        </p:nvPicPr>
        <p:blipFill>
          <a:blip r:embed="rId2">
            <a:extLst/>
          </a:blip>
          <a:stretch>
            <a:fillRect/>
          </a:stretch>
        </p:blipFill>
        <p:spPr>
          <a:xfrm>
            <a:off x="5810250" y="330200"/>
            <a:ext cx="3143250" cy="685800"/>
          </a:xfrm>
          <a:prstGeom prst="rect">
            <a:avLst/>
          </a:prstGeom>
          <a:ln w="12700">
            <a:miter lim="400000"/>
          </a:ln>
        </p:spPr>
      </p:pic>
      <p:sp>
        <p:nvSpPr>
          <p:cNvPr id="46" name="Shape 46"/>
          <p:cNvSpPr/>
          <p:nvPr>
            <p:ph type="title"/>
          </p:nvPr>
        </p:nvSpPr>
        <p:spPr>
          <a:xfrm>
            <a:off x="228600" y="0"/>
            <a:ext cx="6756400" cy="1371600"/>
          </a:xfrm>
          <a:prstGeom prst="rect">
            <a:avLst/>
          </a:prstGeom>
        </p:spPr>
        <p:txBody>
          <a:bodyPr/>
          <a:lstStyle/>
          <a:p>
            <a:pPr lvl="0">
              <a:defRPr b="0" sz="1800">
                <a:uFillTx/>
              </a:defRPr>
            </a:pPr>
            <a:r>
              <a:rPr b="1" sz="3200">
                <a:uFill>
                  <a:solidFill/>
                </a:uFill>
              </a:rPr>
              <a:t>Title Text</a:t>
            </a:r>
          </a:p>
        </p:txBody>
      </p:sp>
      <p:sp>
        <p:nvSpPr>
          <p:cNvPr id="47" name="Shape 47"/>
          <p:cNvSpPr/>
          <p:nvPr>
            <p:ph type="body" idx="1"/>
          </p:nvPr>
        </p:nvSpPr>
        <p:spPr>
          <a:xfrm>
            <a:off x="685800" y="1981200"/>
            <a:ext cx="7772400" cy="4445000"/>
          </a:xfrm>
          <a:prstGeom prst="rect">
            <a:avLst/>
          </a:prstGeom>
        </p:spPr>
        <p:txBody>
          <a:bodyPr/>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48" name="Shape 4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grpSp>
        <p:nvGrpSpPr>
          <p:cNvPr id="4" name="Group 4"/>
          <p:cNvGrpSpPr/>
          <p:nvPr/>
        </p:nvGrpSpPr>
        <p:grpSpPr>
          <a:xfrm>
            <a:off x="0" y="1428750"/>
            <a:ext cx="9145589" cy="152400"/>
            <a:chOff x="0" y="0"/>
            <a:chExt cx="9145588" cy="152399"/>
          </a:xfrm>
        </p:grpSpPr>
        <p:sp>
          <p:nvSpPr>
            <p:cNvPr id="2" name="Shape 2"/>
            <p:cNvSpPr/>
            <p:nvPr/>
          </p:nvSpPr>
          <p:spPr>
            <a:xfrm>
              <a:off x="0" y="0"/>
              <a:ext cx="9145589" cy="74613"/>
            </a:xfrm>
            <a:prstGeom prst="rect">
              <a:avLst/>
            </a:prstGeom>
            <a:gradFill flip="none" rotWithShape="1">
              <a:gsLst>
                <a:gs pos="0">
                  <a:srgbClr val="C8C8C8"/>
                </a:gs>
                <a:gs pos="50000">
                  <a:srgbClr val="EFEFEF"/>
                </a:gs>
                <a:gs pos="100000">
                  <a:srgbClr val="C8C8C8"/>
                </a:gs>
              </a:gsLst>
              <a:lin ang="0" scaled="0"/>
            </a:gradFill>
            <a:ln w="9525" cap="flat">
              <a:noFill/>
              <a:round/>
            </a:ln>
            <a:effectLst/>
          </p:spPr>
          <p:txBody>
            <a:bodyPr wrap="square" lIns="38100" tIns="38100" rIns="38100" bIns="38100" numCol="1" anchor="ctr">
              <a:noAutofit/>
            </a:bodyPr>
            <a:lstStyle/>
            <a:p>
              <a:pPr lvl="0" algn="l" defTabSz="914400">
                <a:buClr>
                  <a:srgbClr val="000000"/>
                </a:buClr>
                <a:defRPr sz="2400">
                  <a:uFill>
                    <a:solidFill/>
                  </a:uFill>
                  <a:latin typeface="+mn-lt"/>
                  <a:ea typeface="+mn-ea"/>
                  <a:cs typeface="+mn-cs"/>
                  <a:sym typeface="Arial"/>
                </a:defRPr>
              </a:pPr>
            </a:p>
          </p:txBody>
        </p:sp>
        <p:sp>
          <p:nvSpPr>
            <p:cNvPr id="3" name="Shape 3"/>
            <p:cNvSpPr/>
            <p:nvPr/>
          </p:nvSpPr>
          <p:spPr>
            <a:xfrm>
              <a:off x="0" y="114299"/>
              <a:ext cx="9145589" cy="38101"/>
            </a:xfrm>
            <a:prstGeom prst="rect">
              <a:avLst/>
            </a:prstGeom>
            <a:gradFill flip="none" rotWithShape="1">
              <a:gsLst>
                <a:gs pos="0">
                  <a:srgbClr val="8E8E8E"/>
                </a:gs>
                <a:gs pos="50000">
                  <a:srgbClr val="D7D7D7"/>
                </a:gs>
                <a:gs pos="100000">
                  <a:srgbClr val="8E8E8E"/>
                </a:gs>
              </a:gsLst>
              <a:lin ang="0" scaled="0"/>
            </a:gradFill>
            <a:ln w="9525" cap="flat">
              <a:noFill/>
              <a:round/>
            </a:ln>
            <a:effectLst/>
          </p:spPr>
          <p:txBody>
            <a:bodyPr wrap="square" lIns="38100" tIns="38100" rIns="38100" bIns="38100" numCol="1" anchor="ctr">
              <a:noAutofit/>
            </a:bodyPr>
            <a:lstStyle/>
            <a:p>
              <a:pPr lvl="0" algn="l" defTabSz="914400">
                <a:buClr>
                  <a:srgbClr val="000000"/>
                </a:buClr>
                <a:defRPr sz="2400">
                  <a:uFill>
                    <a:solidFill/>
                  </a:uFill>
                  <a:latin typeface="+mn-lt"/>
                  <a:ea typeface="+mn-ea"/>
                  <a:cs typeface="+mn-cs"/>
                  <a:sym typeface="Arial"/>
                </a:defRPr>
              </a:pPr>
            </a:p>
          </p:txBody>
        </p:sp>
      </p:grpSp>
      <p:sp>
        <p:nvSpPr>
          <p:cNvPr id="5" name="Shape 5"/>
          <p:cNvSpPr/>
          <p:nvPr/>
        </p:nvSpPr>
        <p:spPr>
          <a:xfrm>
            <a:off x="6350" y="6477000"/>
            <a:ext cx="9055100" cy="0"/>
          </a:xfrm>
          <a:prstGeom prst="line">
            <a:avLst/>
          </a:prstGeom>
          <a:ln w="12700">
            <a:solidFill/>
            <a:round/>
          </a:ln>
        </p:spPr>
        <p:txBody>
          <a:bodyPr lIns="0" tIns="0" rIns="0" bIns="0" anchor="ctr"/>
          <a:lstStyle/>
          <a:p>
            <a:pPr lvl="0" algn="l" defTabSz="457200">
              <a:defRPr sz="1200">
                <a:latin typeface="Helvetica"/>
                <a:ea typeface="Helvetica"/>
                <a:cs typeface="Helvetica"/>
                <a:sym typeface="Helvetica"/>
              </a:defRPr>
            </a:pPr>
          </a:p>
        </p:txBody>
      </p:sp>
      <p:sp>
        <p:nvSpPr>
          <p:cNvPr id="6" name="Shape 6"/>
          <p:cNvSpPr/>
          <p:nvPr/>
        </p:nvSpPr>
        <p:spPr>
          <a:xfrm>
            <a:off x="15874" y="6604793"/>
            <a:ext cx="6248401" cy="190501"/>
          </a:xfrm>
          <a:prstGeom prst="rect">
            <a:avLst/>
          </a:prstGeom>
          <a:ln>
            <a:round/>
          </a:ln>
          <a:extLst>
            <a:ext uri="{C572A759-6A51-4108-AA02-DFA0A04FC94B}">
              <ma14:wrappingTextBoxFlag xmlns:ma14="http://schemas.microsoft.com/office/mac/drawingml/2011/main" val="1"/>
            </a:ext>
          </a:extLst>
        </p:spPr>
        <p:txBody>
          <a:bodyPr lIns="38100" tIns="38100" rIns="38100" bIns="38100" anchor="ctr">
            <a:spAutoFit/>
          </a:bodyPr>
          <a:lstStyle/>
          <a:p>
            <a:pPr lvl="0" algn="l" defTabSz="914400">
              <a:buClr>
                <a:srgbClr val="000000"/>
              </a:buClr>
              <a:defRPr sz="1800"/>
            </a:pPr>
            <a:r>
              <a:rPr sz="800">
                <a:uFill>
                  <a:solidFill/>
                </a:uFill>
                <a:latin typeface="+mn-lt"/>
                <a:ea typeface="+mn-ea"/>
                <a:cs typeface="+mn-cs"/>
                <a:sym typeface="Arial"/>
              </a:rPr>
              <a:t>© New</a:t>
            </a:r>
            <a:r>
              <a:rPr sz="800">
                <a:uFill>
                  <a:solidFill/>
                </a:uFill>
                <a:latin typeface="+mn-lt"/>
                <a:ea typeface="+mn-ea"/>
                <a:cs typeface="+mn-cs"/>
                <a:sym typeface="Arial"/>
              </a:rPr>
              <a:t> </a:t>
            </a:r>
            <a:r>
              <a:rPr sz="800">
                <a:uFill>
                  <a:solidFill/>
                </a:uFill>
                <a:latin typeface="+mn-lt"/>
                <a:ea typeface="+mn-ea"/>
                <a:cs typeface="+mn-cs"/>
                <a:sym typeface="Arial"/>
              </a:rPr>
              <a:t>Hope Town, 2015			Leadership Training School</a:t>
            </a:r>
          </a:p>
        </p:txBody>
      </p:sp>
      <p:pic>
        <p:nvPicPr>
          <p:cNvPr id="7" name="logo.png"/>
          <p:cNvPicPr/>
          <p:nvPr/>
        </p:nvPicPr>
        <p:blipFill>
          <a:blip r:embed="rId2">
            <a:extLst/>
          </a:blip>
          <a:stretch>
            <a:fillRect/>
          </a:stretch>
        </p:blipFill>
        <p:spPr>
          <a:xfrm>
            <a:off x="5810250" y="330200"/>
            <a:ext cx="3143250" cy="685800"/>
          </a:xfrm>
          <a:prstGeom prst="rect">
            <a:avLst/>
          </a:prstGeom>
          <a:ln w="12700">
            <a:miter lim="400000"/>
          </a:ln>
        </p:spPr>
      </p:pic>
      <p:sp>
        <p:nvSpPr>
          <p:cNvPr id="8" name="Shape 8"/>
          <p:cNvSpPr/>
          <p:nvPr>
            <p:ph type="title"/>
          </p:nvPr>
        </p:nvSpPr>
        <p:spPr>
          <a:xfrm>
            <a:off x="228600" y="0"/>
            <a:ext cx="6667500" cy="1371600"/>
          </a:xfrm>
          <a:prstGeom prst="rect">
            <a:avLst/>
          </a:prstGeom>
          <a:ln>
            <a:round/>
          </a:ln>
          <a:extLst>
            <a:ext uri="{C572A759-6A51-4108-AA02-DFA0A04FC94B}">
              <ma14:wrappingTextBoxFlag xmlns:ma14="http://schemas.microsoft.com/office/mac/drawingml/2011/main" val="1"/>
            </a:ext>
          </a:extLst>
        </p:spPr>
        <p:txBody>
          <a:bodyPr lIns="38100" tIns="38100" rIns="38100" bIns="38100" anchor="b"/>
          <a:lstStyle/>
          <a:p>
            <a:pPr lvl="0">
              <a:defRPr b="0" sz="1800">
                <a:uFillTx/>
              </a:defRPr>
            </a:pPr>
            <a:r>
              <a:rPr b="1" sz="3200">
                <a:uFill>
                  <a:solidFill/>
                </a:uFill>
              </a:rPr>
              <a:t>Title Text</a:t>
            </a:r>
          </a:p>
        </p:txBody>
      </p:sp>
      <p:sp>
        <p:nvSpPr>
          <p:cNvPr id="9" name="Shape 9"/>
          <p:cNvSpPr/>
          <p:nvPr>
            <p:ph type="body" idx="1"/>
          </p:nvPr>
        </p:nvSpPr>
        <p:spPr>
          <a:xfrm>
            <a:off x="685800" y="1981200"/>
            <a:ext cx="7772400" cy="48768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lvl2pPr marL="742950" indent="-285750">
              <a:spcBef>
                <a:spcPts val="400"/>
              </a:spcBef>
              <a:buFontTx/>
              <a:buChar char="»"/>
              <a:defRPr sz="2000"/>
            </a:lvl2pPr>
            <a:lvl3pPr marL="1143000" indent="-228600">
              <a:spcBef>
                <a:spcPts val="400"/>
              </a:spcBef>
              <a:buFontTx/>
              <a:buChar char="–"/>
              <a:defRPr sz="1800"/>
            </a:lvl3pPr>
            <a:lvl4pPr marL="1600200" indent="-228600">
              <a:spcBef>
                <a:spcPts val="300"/>
              </a:spcBef>
              <a:defRPr sz="1400"/>
            </a:lvl4pPr>
            <a:lvl5pPr marL="2057400" indent="-228600">
              <a:spcBef>
                <a:spcPts val="300"/>
              </a:spcBef>
              <a:buFontTx/>
              <a:buChar char="»"/>
              <a:defRPr sz="1400"/>
            </a:lvl5pPr>
          </a:lstStyle>
          <a:p>
            <a:pPr lvl="0">
              <a:defRPr sz="1800">
                <a:uFillTx/>
              </a:defRPr>
            </a:pPr>
            <a:r>
              <a:rPr sz="2400">
                <a:uFill>
                  <a:solidFill/>
                </a:uFill>
              </a:rPr>
              <a:t>Body Level One</a:t>
            </a:r>
            <a:endParaRPr sz="2400">
              <a:uFill>
                <a:solidFill/>
              </a:uFill>
            </a:endParaRPr>
          </a:p>
          <a:p>
            <a:pPr lvl="1">
              <a:defRPr sz="1800">
                <a:uFillTx/>
              </a:defRPr>
            </a:pPr>
            <a:r>
              <a:rPr sz="2000">
                <a:uFill>
                  <a:solidFill/>
                </a:uFill>
              </a:rPr>
              <a:t>Body Level Two</a:t>
            </a:r>
            <a:endParaRPr sz="2000">
              <a:uFill>
                <a:solidFill/>
              </a:uFill>
            </a:endParaRPr>
          </a:p>
          <a:p>
            <a:pPr lvl="2">
              <a:defRPr>
                <a:uFillTx/>
              </a:defRPr>
            </a:pPr>
            <a:r>
              <a:rPr>
                <a:uFill>
                  <a:solidFill/>
                </a:uFill>
              </a:rPr>
              <a:t>Body Level Three</a:t>
            </a:r>
            <a:endParaRPr>
              <a:uFill>
                <a:solidFill/>
              </a:uFill>
            </a:endParaRPr>
          </a:p>
          <a:p>
            <a:pPr lvl="3">
              <a:defRPr sz="1800">
                <a:uFillTx/>
              </a:defRPr>
            </a:pPr>
            <a:r>
              <a:rPr sz="1400">
                <a:uFill>
                  <a:solidFill/>
                </a:uFill>
              </a:rPr>
              <a:t>Body Level Four</a:t>
            </a:r>
            <a:endParaRPr sz="1400">
              <a:uFill>
                <a:solidFill/>
              </a:uFill>
            </a:endParaRPr>
          </a:p>
          <a:p>
            <a:pPr lvl="4">
              <a:defRPr sz="1800">
                <a:uFillTx/>
              </a:defRPr>
            </a:pPr>
            <a:r>
              <a:rPr sz="1400">
                <a:uFill>
                  <a:solidFill/>
                </a:uFill>
              </a:rPr>
              <a:t>Body Level Five</a:t>
            </a:r>
          </a:p>
        </p:txBody>
      </p:sp>
      <p:sp>
        <p:nvSpPr>
          <p:cNvPr id="10" name="Shape 10"/>
          <p:cNvSpPr/>
          <p:nvPr>
            <p:ph type="sldNum" sz="quarter" idx="2"/>
          </p:nvPr>
        </p:nvSpPr>
        <p:spPr>
          <a:xfrm>
            <a:off x="8850014" y="6553275"/>
            <a:ext cx="201911" cy="187177"/>
          </a:xfrm>
          <a:prstGeom prst="rect">
            <a:avLst/>
          </a:prstGeom>
          <a:ln>
            <a:round/>
          </a:ln>
        </p:spPr>
        <p:txBody>
          <a:bodyPr wrap="none" lIns="38100" tIns="38100" rIns="38100" bIns="38100" anchor="ctr">
            <a:spAutoFit/>
          </a:bodyPr>
          <a:lstStyle>
            <a:lvl1pPr algn="r" defTabSz="914400">
              <a:defRPr sz="800">
                <a:uFill>
                  <a:solidFill/>
                </a:uFill>
                <a:latin typeface="+mn-lt"/>
                <a:ea typeface="+mn-ea"/>
                <a:cs typeface="+mn-cs"/>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Lst>
  <p:transition spd="med" advClick="1"/>
  <p:txStyles>
    <p:titleStyle>
      <a:lvl1pPr>
        <a:defRPr b="1" sz="3200">
          <a:uFill>
            <a:solidFill/>
          </a:uFill>
          <a:latin typeface="+mn-lt"/>
          <a:ea typeface="+mn-ea"/>
          <a:cs typeface="+mn-cs"/>
          <a:sym typeface="Arial"/>
        </a:defRPr>
      </a:lvl1pPr>
      <a:lvl2pPr indent="228600">
        <a:defRPr b="1" sz="3200">
          <a:uFill>
            <a:solidFill/>
          </a:uFill>
          <a:latin typeface="+mn-lt"/>
          <a:ea typeface="+mn-ea"/>
          <a:cs typeface="+mn-cs"/>
          <a:sym typeface="Arial"/>
        </a:defRPr>
      </a:lvl2pPr>
      <a:lvl3pPr indent="457200">
        <a:defRPr b="1" sz="3200">
          <a:uFill>
            <a:solidFill/>
          </a:uFill>
          <a:latin typeface="+mn-lt"/>
          <a:ea typeface="+mn-ea"/>
          <a:cs typeface="+mn-cs"/>
          <a:sym typeface="Arial"/>
        </a:defRPr>
      </a:lvl3pPr>
      <a:lvl4pPr indent="685800">
        <a:defRPr b="1" sz="3200">
          <a:uFill>
            <a:solidFill/>
          </a:uFill>
          <a:latin typeface="+mn-lt"/>
          <a:ea typeface="+mn-ea"/>
          <a:cs typeface="+mn-cs"/>
          <a:sym typeface="Arial"/>
        </a:defRPr>
      </a:lvl4pPr>
      <a:lvl5pPr indent="914400">
        <a:defRPr b="1" sz="3200">
          <a:uFill>
            <a:solidFill/>
          </a:uFill>
          <a:latin typeface="+mn-lt"/>
          <a:ea typeface="+mn-ea"/>
          <a:cs typeface="+mn-cs"/>
          <a:sym typeface="Arial"/>
        </a:defRPr>
      </a:lvl5pPr>
      <a:lvl6pPr indent="1143000">
        <a:defRPr b="1" sz="3200">
          <a:uFill>
            <a:solidFill/>
          </a:uFill>
          <a:latin typeface="+mn-lt"/>
          <a:ea typeface="+mn-ea"/>
          <a:cs typeface="+mn-cs"/>
          <a:sym typeface="Arial"/>
        </a:defRPr>
      </a:lvl6pPr>
      <a:lvl7pPr indent="1371600">
        <a:defRPr b="1" sz="3200">
          <a:uFill>
            <a:solidFill/>
          </a:uFill>
          <a:latin typeface="+mn-lt"/>
          <a:ea typeface="+mn-ea"/>
          <a:cs typeface="+mn-cs"/>
          <a:sym typeface="Arial"/>
        </a:defRPr>
      </a:lvl7pPr>
      <a:lvl8pPr indent="1600200">
        <a:defRPr b="1" sz="3200">
          <a:uFill>
            <a:solidFill/>
          </a:uFill>
          <a:latin typeface="+mn-lt"/>
          <a:ea typeface="+mn-ea"/>
          <a:cs typeface="+mn-cs"/>
          <a:sym typeface="Arial"/>
        </a:defRPr>
      </a:lvl8pPr>
      <a:lvl9pPr indent="1828800">
        <a:defRPr b="1" sz="3200">
          <a:uFill>
            <a:solidFill/>
          </a:uFill>
          <a:latin typeface="+mn-lt"/>
          <a:ea typeface="+mn-ea"/>
          <a:cs typeface="+mn-cs"/>
          <a:sym typeface="Arial"/>
        </a:defRPr>
      </a:lvl9pPr>
    </p:titleStyle>
    <p:bodyStyle>
      <a:lvl1pPr marL="342900" indent="-342900">
        <a:spcBef>
          <a:spcPts val="500"/>
        </a:spcBef>
        <a:buClr>
          <a:srgbClr val="000000"/>
        </a:buClr>
        <a:buSzPct val="50000"/>
        <a:buFont typeface="Monotype Sorts"/>
        <a:buChar char=""/>
        <a:defRPr sz="2400">
          <a:uFill>
            <a:solidFill/>
          </a:uFill>
          <a:latin typeface="+mn-lt"/>
          <a:ea typeface="+mn-ea"/>
          <a:cs typeface="+mn-cs"/>
          <a:sym typeface="Arial"/>
        </a:defRPr>
      </a:lvl1pPr>
      <a:lvl2pPr marL="800100" indent="-342900">
        <a:spcBef>
          <a:spcPts val="500"/>
        </a:spcBef>
        <a:buClr>
          <a:srgbClr val="000000"/>
        </a:buClr>
        <a:buSzPct val="100000"/>
        <a:buFont typeface="Monotype Sorts"/>
        <a:buChar char=""/>
        <a:defRPr sz="2400">
          <a:uFill>
            <a:solidFill/>
          </a:uFill>
          <a:latin typeface="+mn-lt"/>
          <a:ea typeface="+mn-ea"/>
          <a:cs typeface="+mn-cs"/>
          <a:sym typeface="Arial"/>
        </a:defRPr>
      </a:lvl2pPr>
      <a:lvl3pPr marL="1219200" indent="-304800">
        <a:spcBef>
          <a:spcPts val="500"/>
        </a:spcBef>
        <a:buClr>
          <a:srgbClr val="000000"/>
        </a:buClr>
        <a:buSzPct val="100000"/>
        <a:buFont typeface="Monotype Sorts"/>
        <a:buChar char=""/>
        <a:defRPr sz="2400">
          <a:uFill>
            <a:solidFill/>
          </a:uFill>
          <a:latin typeface="+mn-lt"/>
          <a:ea typeface="+mn-ea"/>
          <a:cs typeface="+mn-cs"/>
          <a:sym typeface="Arial"/>
        </a:defRPr>
      </a:lvl3pPr>
      <a:lvl4pPr marL="1763485" indent="-391885">
        <a:spcBef>
          <a:spcPts val="500"/>
        </a:spcBef>
        <a:buClr>
          <a:srgbClr val="000000"/>
        </a:buClr>
        <a:buSzPct val="65000"/>
        <a:buFont typeface="Monotype Sorts"/>
        <a:buChar char=""/>
        <a:defRPr sz="2400">
          <a:uFill>
            <a:solidFill/>
          </a:uFill>
          <a:latin typeface="+mn-lt"/>
          <a:ea typeface="+mn-ea"/>
          <a:cs typeface="+mn-cs"/>
          <a:sym typeface="Arial"/>
        </a:defRPr>
      </a:lvl4pPr>
      <a:lvl5pPr marL="2220685" indent="-391885">
        <a:spcBef>
          <a:spcPts val="500"/>
        </a:spcBef>
        <a:buClr>
          <a:srgbClr val="000000"/>
        </a:buClr>
        <a:buSzPct val="100000"/>
        <a:buFont typeface="Monotype Sorts"/>
        <a:buChar char=""/>
        <a:defRPr sz="2400">
          <a:uFill>
            <a:solidFill/>
          </a:uFill>
          <a:latin typeface="+mn-lt"/>
          <a:ea typeface="+mn-ea"/>
          <a:cs typeface="+mn-cs"/>
          <a:sym typeface="Arial"/>
        </a:defRPr>
      </a:lvl5pPr>
      <a:lvl6pPr marL="3430814" indent="-979714">
        <a:spcBef>
          <a:spcPts val="500"/>
        </a:spcBef>
        <a:buClr>
          <a:srgbClr val="000000"/>
        </a:buClr>
        <a:buSzPct val="171000"/>
        <a:buFont typeface="Monotype Sorts"/>
        <a:buChar char=""/>
        <a:defRPr sz="2400">
          <a:uFill>
            <a:solidFill/>
          </a:uFill>
          <a:latin typeface="+mn-lt"/>
          <a:ea typeface="+mn-ea"/>
          <a:cs typeface="+mn-cs"/>
          <a:sym typeface="Arial"/>
        </a:defRPr>
      </a:lvl6pPr>
      <a:lvl7pPr marL="3786414" indent="-979714">
        <a:spcBef>
          <a:spcPts val="500"/>
        </a:spcBef>
        <a:buClr>
          <a:srgbClr val="000000"/>
        </a:buClr>
        <a:buSzPct val="171000"/>
        <a:buFont typeface="Monotype Sorts"/>
        <a:buChar char=""/>
        <a:defRPr sz="2400">
          <a:uFill>
            <a:solidFill/>
          </a:uFill>
          <a:latin typeface="+mn-lt"/>
          <a:ea typeface="+mn-ea"/>
          <a:cs typeface="+mn-cs"/>
          <a:sym typeface="Arial"/>
        </a:defRPr>
      </a:lvl7pPr>
      <a:lvl8pPr marL="4142014" indent="-979714">
        <a:spcBef>
          <a:spcPts val="500"/>
        </a:spcBef>
        <a:buClr>
          <a:srgbClr val="000000"/>
        </a:buClr>
        <a:buSzPct val="171000"/>
        <a:buFont typeface="Monotype Sorts"/>
        <a:buChar char=""/>
        <a:defRPr sz="2400">
          <a:uFill>
            <a:solidFill/>
          </a:uFill>
          <a:latin typeface="+mn-lt"/>
          <a:ea typeface="+mn-ea"/>
          <a:cs typeface="+mn-cs"/>
          <a:sym typeface="Arial"/>
        </a:defRPr>
      </a:lvl8pPr>
      <a:lvl9pPr marL="4497614" indent="-979714">
        <a:spcBef>
          <a:spcPts val="500"/>
        </a:spcBef>
        <a:buClr>
          <a:srgbClr val="000000"/>
        </a:buClr>
        <a:buSzPct val="171000"/>
        <a:buFont typeface="Monotype Sorts"/>
        <a:buChar char=""/>
        <a:defRPr sz="2400">
          <a:uFill>
            <a:solidFill/>
          </a:uFill>
          <a:latin typeface="+mn-lt"/>
          <a:ea typeface="+mn-ea"/>
          <a:cs typeface="+mn-cs"/>
          <a:sym typeface="Arial"/>
        </a:defRPr>
      </a:lvl9pPr>
    </p:bodyStyle>
    <p:otherStyle>
      <a:lvl1pPr algn="r">
        <a:defRPr sz="800">
          <a:solidFill>
            <a:schemeClr val="tx1"/>
          </a:solidFill>
          <a:uFill>
            <a:solidFill/>
          </a:uFill>
          <a:latin typeface="+mn-lt"/>
          <a:ea typeface="+mn-ea"/>
          <a:cs typeface="+mn-cs"/>
          <a:sym typeface="Arial"/>
        </a:defRPr>
      </a:lvl1pPr>
      <a:lvl2pPr algn="r">
        <a:defRPr sz="800">
          <a:solidFill>
            <a:schemeClr val="tx1"/>
          </a:solidFill>
          <a:uFill>
            <a:solidFill/>
          </a:uFill>
          <a:latin typeface="+mn-lt"/>
          <a:ea typeface="+mn-ea"/>
          <a:cs typeface="+mn-cs"/>
          <a:sym typeface="Arial"/>
        </a:defRPr>
      </a:lvl2pPr>
      <a:lvl3pPr algn="r">
        <a:defRPr sz="800">
          <a:solidFill>
            <a:schemeClr val="tx1"/>
          </a:solidFill>
          <a:uFill>
            <a:solidFill/>
          </a:uFill>
          <a:latin typeface="+mn-lt"/>
          <a:ea typeface="+mn-ea"/>
          <a:cs typeface="+mn-cs"/>
          <a:sym typeface="Arial"/>
        </a:defRPr>
      </a:lvl3pPr>
      <a:lvl4pPr algn="r">
        <a:defRPr sz="800">
          <a:solidFill>
            <a:schemeClr val="tx1"/>
          </a:solidFill>
          <a:uFill>
            <a:solidFill/>
          </a:uFill>
          <a:latin typeface="+mn-lt"/>
          <a:ea typeface="+mn-ea"/>
          <a:cs typeface="+mn-cs"/>
          <a:sym typeface="Arial"/>
        </a:defRPr>
      </a:lvl4pPr>
      <a:lvl5pPr algn="r">
        <a:defRPr sz="800">
          <a:solidFill>
            <a:schemeClr val="tx1"/>
          </a:solidFill>
          <a:uFill>
            <a:solidFill/>
          </a:uFill>
          <a:latin typeface="+mn-lt"/>
          <a:ea typeface="+mn-ea"/>
          <a:cs typeface="+mn-cs"/>
          <a:sym typeface="Arial"/>
        </a:defRPr>
      </a:lvl5pPr>
      <a:lvl6pPr algn="r">
        <a:defRPr sz="800">
          <a:solidFill>
            <a:schemeClr val="tx1"/>
          </a:solidFill>
          <a:uFill>
            <a:solidFill/>
          </a:uFill>
          <a:latin typeface="+mn-lt"/>
          <a:ea typeface="+mn-ea"/>
          <a:cs typeface="+mn-cs"/>
          <a:sym typeface="Arial"/>
        </a:defRPr>
      </a:lvl6pPr>
      <a:lvl7pPr algn="r">
        <a:defRPr sz="800">
          <a:solidFill>
            <a:schemeClr val="tx1"/>
          </a:solidFill>
          <a:uFill>
            <a:solidFill/>
          </a:uFill>
          <a:latin typeface="+mn-lt"/>
          <a:ea typeface="+mn-ea"/>
          <a:cs typeface="+mn-cs"/>
          <a:sym typeface="Arial"/>
        </a:defRPr>
      </a:lvl7pPr>
      <a:lvl8pPr algn="r">
        <a:defRPr sz="800">
          <a:solidFill>
            <a:schemeClr val="tx1"/>
          </a:solidFill>
          <a:uFill>
            <a:solidFill/>
          </a:uFill>
          <a:latin typeface="+mn-lt"/>
          <a:ea typeface="+mn-ea"/>
          <a:cs typeface="+mn-cs"/>
          <a:sym typeface="Arial"/>
        </a:defRPr>
      </a:lvl8pPr>
      <a:lvl9pPr algn="r">
        <a:defRPr sz="800">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eg"/><Relationship Id="rId4" Type="http://schemas.openxmlformats.org/officeDocument/2006/relationships/image" Target="../media/image4.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lts.newhopetown.org" TargetMode="Externa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800">
                <a:solidFill>
                  <a:srgbClr val="FFFFFF"/>
                </a:solidFill>
                <a:uFill>
                  <a:solidFill/>
                </a:uFill>
              </a:rPr>
            </a:fld>
          </a:p>
        </p:txBody>
      </p:sp>
      <p:sp>
        <p:nvSpPr>
          <p:cNvPr id="53" name="Shape 53"/>
          <p:cNvSpPr/>
          <p:nvPr>
            <p:ph type="body" idx="1"/>
          </p:nvPr>
        </p:nvSpPr>
        <p:spPr>
          <a:prstGeom prst="rect">
            <a:avLst/>
          </a:prstGeom>
        </p:spPr>
        <p:txBody>
          <a:bodyPr/>
          <a:lstStyle>
            <a:lvl1pPr>
              <a:defRPr i="1"/>
            </a:lvl1pPr>
          </a:lstStyle>
          <a:p>
            <a:pPr lvl="0">
              <a:defRPr i="0" sz="1800">
                <a:solidFill>
                  <a:srgbClr val="000000"/>
                </a:solidFill>
                <a:uFillTx/>
              </a:defRPr>
            </a:pPr>
            <a:r>
              <a:rPr i="1" sz="2400">
                <a:solidFill>
                  <a:srgbClr val="FFFFFF"/>
                </a:solidFill>
                <a:uFill>
                  <a:solidFill>
                    <a:srgbClr val="FFFFFF"/>
                  </a:solidFill>
                </a:uFill>
              </a:rPr>
              <a:t>The Call to Leadership</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03" name="droppedImage.png"/>
          <p:cNvPicPr/>
          <p:nvPr/>
        </p:nvPicPr>
        <p:blipFill>
          <a:blip r:embed="rId2">
            <a:extLst/>
          </a:blip>
          <a:stretch>
            <a:fillRect/>
          </a:stretch>
        </p:blipFill>
        <p:spPr>
          <a:xfrm>
            <a:off x="977900" y="1016000"/>
            <a:ext cx="3733800" cy="5610902"/>
          </a:xfrm>
          <a:prstGeom prst="rect">
            <a:avLst/>
          </a:prstGeom>
          <a:ln w="12700">
            <a:miter lim="400000"/>
          </a:ln>
        </p:spPr>
      </p:pic>
      <p:sp>
        <p:nvSpPr>
          <p:cNvPr id="104" name="Shape 104"/>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05" name="Shape 105"/>
          <p:cNvSpPr/>
          <p:nvPr>
            <p:ph type="title"/>
          </p:nvPr>
        </p:nvSpPr>
        <p:spPr>
          <a:prstGeom prst="rect">
            <a:avLst/>
          </a:prstGeom>
        </p:spPr>
        <p:txBody>
          <a:bodyPr/>
          <a:lstStyle/>
          <a:p>
            <a:pPr lvl="0">
              <a:defRPr b="0" sz="1800">
                <a:uFillTx/>
              </a:defRPr>
            </a:pPr>
            <a:r>
              <a:rPr b="1" sz="3200">
                <a:uFill>
                  <a:solidFill/>
                </a:uFill>
              </a:rPr>
              <a:t>Break Time</a:t>
            </a:r>
          </a:p>
        </p:txBody>
      </p:sp>
      <p:sp>
        <p:nvSpPr>
          <p:cNvPr id="106" name="Shape 106"/>
          <p:cNvSpPr/>
          <p:nvPr/>
        </p:nvSpPr>
        <p:spPr>
          <a:xfrm>
            <a:off x="4140200" y="2743200"/>
            <a:ext cx="3949700" cy="2755900"/>
          </a:xfrm>
          <a:prstGeom prst="rect">
            <a:avLst/>
          </a:prstGeom>
          <a:ln>
            <a:round/>
          </a:ln>
          <a:extLst>
            <a:ext uri="{C572A759-6A51-4108-AA02-DFA0A04FC94B}">
              <ma14:wrappingTextBoxFlag xmlns:ma14="http://schemas.microsoft.com/office/mac/drawingml/2011/main" val="1"/>
            </a:ext>
          </a:extLst>
        </p:spPr>
        <p:txBody>
          <a:bodyPr lIns="38100" tIns="38100" rIns="38100" bIns="38100"/>
          <a:lstStyle/>
          <a:p>
            <a:pPr lvl="0" defTabSz="914400">
              <a:spcBef>
                <a:spcPts val="500"/>
              </a:spcBef>
              <a:buClr>
                <a:srgbClr val="000000"/>
              </a:buClr>
              <a:buFont typeface="Monotype Sorts"/>
              <a:defRPr sz="1800"/>
            </a:pPr>
            <a:endParaRPr sz="2400">
              <a:uFill>
                <a:solidFill/>
              </a:uFill>
              <a:latin typeface="+mn-lt"/>
              <a:ea typeface="+mn-ea"/>
              <a:cs typeface="+mn-cs"/>
              <a:sym typeface="Arial"/>
            </a:endParaRPr>
          </a:p>
          <a:p>
            <a:pPr lvl="0" defTabSz="914400">
              <a:spcBef>
                <a:spcPts val="500"/>
              </a:spcBef>
              <a:buClr>
                <a:srgbClr val="000000"/>
              </a:buClr>
              <a:buFont typeface="Monotype Sorts"/>
              <a:defRPr sz="1800"/>
            </a:pPr>
            <a:r>
              <a:rPr sz="2400">
                <a:uFill>
                  <a:solidFill/>
                </a:uFill>
                <a:latin typeface="+mn-lt"/>
                <a:ea typeface="+mn-ea"/>
                <a:cs typeface="+mn-cs"/>
                <a:sym typeface="Arial"/>
              </a:rPr>
              <a:t>Be back in </a:t>
            </a:r>
            <a:endParaRPr sz="2400">
              <a:uFill>
                <a:solidFill/>
              </a:uFill>
              <a:latin typeface="+mn-lt"/>
              <a:ea typeface="+mn-ea"/>
              <a:cs typeface="+mn-cs"/>
              <a:sym typeface="Arial"/>
            </a:endParaRPr>
          </a:p>
          <a:p>
            <a:pPr lvl="0" defTabSz="914400">
              <a:spcBef>
                <a:spcPts val="500"/>
              </a:spcBef>
              <a:buClr>
                <a:srgbClr val="000000"/>
              </a:buClr>
              <a:buFont typeface="Monotype Sorts"/>
              <a:defRPr sz="1800"/>
            </a:pPr>
            <a:r>
              <a:rPr b="1" sz="2400" u="sng">
                <a:uFill>
                  <a:solidFill/>
                </a:uFill>
                <a:latin typeface="+mn-lt"/>
                <a:ea typeface="+mn-ea"/>
                <a:cs typeface="+mn-cs"/>
                <a:sym typeface="Arial"/>
              </a:rPr>
              <a:t>10</a:t>
            </a:r>
            <a:r>
              <a:rPr sz="2400">
                <a:uFill>
                  <a:solidFill/>
                </a:uFill>
                <a:latin typeface="+mn-lt"/>
                <a:ea typeface="+mn-ea"/>
                <a:cs typeface="+mn-cs"/>
                <a:sym typeface="Arial"/>
              </a:rPr>
              <a:t> minutes!</a:t>
            </a:r>
          </a:p>
        </p:txBody>
      </p:sp>
    </p:spTree>
  </p:cSld>
  <p:clrMapOvr>
    <a:masterClrMapping/>
  </p:clrMapOvr>
  <p:transition spd="med"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09" name="Shape 109"/>
          <p:cNvSpPr/>
          <p:nvPr>
            <p:ph type="title"/>
          </p:nvPr>
        </p:nvSpPr>
        <p:spPr>
          <a:xfrm>
            <a:off x="228600" y="0"/>
            <a:ext cx="5562600" cy="1371600"/>
          </a:xfrm>
          <a:prstGeom prst="rect">
            <a:avLst/>
          </a:prstGeom>
        </p:spPr>
        <p:txBody>
          <a:bodyPr/>
          <a:lstStyle/>
          <a:p>
            <a:pPr lvl="0">
              <a:defRPr b="0" sz="1800">
                <a:uFillTx/>
              </a:defRPr>
            </a:pPr>
            <a:r>
              <a:rPr b="1" sz="3200">
                <a:uFill>
                  <a:solidFill/>
                </a:uFill>
              </a:rPr>
              <a:t>Call of Leadership – </a:t>
            </a:r>
            <a:r>
              <a:rPr b="1" sz="3200">
                <a:uFill>
                  <a:solidFill/>
                </a:uFill>
              </a:rPr>
              <a:t>Part 1 Review</a:t>
            </a:r>
          </a:p>
        </p:txBody>
      </p:sp>
      <p:sp>
        <p:nvSpPr>
          <p:cNvPr id="110" name="Shape 110"/>
          <p:cNvSpPr/>
          <p:nvPr>
            <p:ph type="body" idx="1"/>
          </p:nvPr>
        </p:nvSpPr>
        <p:spPr>
          <a:xfrm>
            <a:off x="685800" y="1676400"/>
            <a:ext cx="7772400" cy="5181600"/>
          </a:xfrm>
          <a:prstGeom prst="rect">
            <a:avLst/>
          </a:prstGeom>
        </p:spPr>
        <p:txBody>
          <a:bodyPr/>
          <a:lstStyle/>
          <a:p>
            <a:pPr lvl="0" marL="285750" indent="-285750">
              <a:defRPr sz="1800">
                <a:uFillTx/>
              </a:defRPr>
            </a:pPr>
            <a:r>
              <a:rPr sz="2000">
                <a:uFill>
                  <a:solidFill/>
                </a:uFill>
              </a:rPr>
              <a:t>God's end time purposes: </a:t>
            </a:r>
            <a:endParaRPr sz="2400">
              <a:uFill>
                <a:solidFill/>
              </a:uFill>
            </a:endParaRPr>
          </a:p>
          <a:p>
            <a:pPr lvl="1" marL="714375" indent="-257175">
              <a:defRPr sz="1800">
                <a:uFillTx/>
              </a:defRPr>
            </a:pPr>
            <a:r>
              <a:rPr>
                <a:uFill>
                  <a:solidFill/>
                </a:uFill>
              </a:rPr>
              <a:t>Joel 2:28-29, ”… I will pour out My Spirit on all flesh..." </a:t>
            </a:r>
            <a:endParaRPr sz="2000">
              <a:uFill>
                <a:solidFill/>
              </a:uFill>
            </a:endParaRPr>
          </a:p>
          <a:p>
            <a:pPr lvl="1" marL="714375" indent="-257175">
              <a:defRPr sz="1800">
                <a:uFillTx/>
              </a:defRPr>
            </a:pPr>
            <a:r>
              <a:rPr>
                <a:uFill>
                  <a:solidFill/>
                </a:uFill>
              </a:rPr>
              <a:t>Isaiah 11:9, ”… For the earth shall be full of the knowledge of the Lord </a:t>
            </a:r>
            <a:r>
              <a:rPr sz="2000">
                <a:uFill>
                  <a:solidFill/>
                </a:uFill>
              </a:rPr>
              <a:t>a</a:t>
            </a:r>
            <a:r>
              <a:rPr>
                <a:uFill>
                  <a:solidFill/>
                </a:uFill>
              </a:rPr>
              <a:t>s the waters cover the sea.” </a:t>
            </a:r>
            <a:endParaRPr sz="2000">
              <a:uFill>
                <a:solidFill/>
              </a:uFill>
            </a:endParaRPr>
          </a:p>
          <a:p>
            <a:pPr lvl="0" marL="285750" indent="-285750">
              <a:defRPr sz="1800">
                <a:uFillTx/>
              </a:defRPr>
            </a:pPr>
            <a:r>
              <a:rPr b="1" sz="2000" u="sng">
                <a:uFill>
                  <a:solidFill/>
                </a:uFill>
              </a:rPr>
              <a:t>We</a:t>
            </a:r>
            <a:r>
              <a:rPr sz="2000">
                <a:uFill>
                  <a:solidFill/>
                </a:uFill>
              </a:rPr>
              <a:t> are to be propagators of His purposes! </a:t>
            </a:r>
            <a:endParaRPr sz="2400">
              <a:uFill>
                <a:solidFill/>
              </a:uFill>
            </a:endParaRPr>
          </a:p>
          <a:p>
            <a:pPr lvl="1" marL="714375" indent="-257175">
              <a:defRPr sz="1800">
                <a:uFillTx/>
              </a:defRPr>
            </a:pPr>
            <a:r>
              <a:rPr b="1" u="sng">
                <a:uFill>
                  <a:solidFill/>
                </a:uFill>
              </a:rPr>
              <a:t>Propagator</a:t>
            </a:r>
            <a:r>
              <a:rPr b="1">
                <a:uFill>
                  <a:solidFill/>
                </a:uFill>
              </a:rPr>
              <a:t>:</a:t>
            </a:r>
            <a:r>
              <a:rPr>
                <a:uFill>
                  <a:solidFill/>
                </a:uFill>
              </a:rPr>
              <a:t> one who causes something to </a:t>
            </a:r>
            <a:r>
              <a:rPr b="1" u="sng">
                <a:uFill>
                  <a:solidFill/>
                </a:uFill>
              </a:rPr>
              <a:t>multiply or reproduce</a:t>
            </a:r>
            <a:r>
              <a:rPr>
                <a:uFill>
                  <a:solidFill/>
                </a:uFill>
              </a:rPr>
              <a:t>; to breed to spread the knowledge of, to transmit or carry forward. </a:t>
            </a:r>
          </a:p>
        </p:txBody>
      </p:sp>
    </p:spTree>
  </p:cSld>
  <p:clrMapOvr>
    <a:masterClrMapping/>
  </p:clrMapOvr>
  <p:transition spd="med"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15" name="Shape 115"/>
          <p:cNvSpPr/>
          <p:nvPr>
            <p:ph type="title"/>
          </p:nvPr>
        </p:nvSpPr>
        <p:spPr>
          <a:xfrm>
            <a:off x="228600" y="0"/>
            <a:ext cx="5588000" cy="1371600"/>
          </a:xfrm>
          <a:prstGeom prst="rect">
            <a:avLst/>
          </a:prstGeom>
        </p:spPr>
        <p:txBody>
          <a:bodyPr/>
          <a:lstStyle/>
          <a:p>
            <a:pPr lvl="0">
              <a:defRPr b="0" sz="1800">
                <a:uFillTx/>
              </a:defRPr>
            </a:pPr>
            <a:r>
              <a:rPr b="1" sz="3200">
                <a:uFill>
                  <a:solidFill/>
                </a:uFill>
              </a:rPr>
              <a:t>What we </a:t>
            </a:r>
            <a:r>
              <a:rPr b="1" sz="3200" u="sng">
                <a:uFill>
                  <a:solidFill/>
                </a:uFill>
              </a:rPr>
              <a:t>are</a:t>
            </a:r>
            <a:r>
              <a:rPr b="1" sz="3200">
                <a:uFill>
                  <a:solidFill/>
                </a:uFill>
              </a:rPr>
              <a:t>, we will reproduce!</a:t>
            </a:r>
          </a:p>
        </p:txBody>
      </p:sp>
      <p:sp>
        <p:nvSpPr>
          <p:cNvPr id="116" name="Shape 116"/>
          <p:cNvSpPr/>
          <p:nvPr>
            <p:ph type="body" idx="1"/>
          </p:nvPr>
        </p:nvSpPr>
        <p:spPr>
          <a:xfrm>
            <a:off x="685800" y="1676400"/>
            <a:ext cx="8166100" cy="5181600"/>
          </a:xfrm>
          <a:prstGeom prst="rect">
            <a:avLst/>
          </a:prstGeom>
        </p:spPr>
        <p:txBody>
          <a:bodyPr/>
          <a:lstStyle/>
          <a:p>
            <a:pPr lvl="0" marL="400050" indent="-400050">
              <a:defRPr sz="1800">
                <a:uFillTx/>
              </a:defRPr>
            </a:pPr>
            <a:r>
              <a:rPr sz="2800">
                <a:uFill>
                  <a:solidFill/>
                </a:uFill>
              </a:rPr>
              <a:t>We cannot impart to others what we do not understand or possess for ourselves.</a:t>
            </a:r>
            <a:endParaRPr sz="2800">
              <a:uFill>
                <a:solidFill/>
              </a:uFill>
            </a:endParaRPr>
          </a:p>
          <a:p>
            <a:pPr lvl="1" marL="857250" indent="-400050">
              <a:defRPr sz="1800">
                <a:uFillTx/>
              </a:defRPr>
            </a:pPr>
            <a:endParaRPr sz="2800">
              <a:uFill>
                <a:solidFill/>
              </a:uFill>
            </a:endParaRPr>
          </a:p>
          <a:p>
            <a:pPr lvl="1" marL="814387" indent="-357187">
              <a:defRPr sz="1800">
                <a:uFillTx/>
              </a:defRPr>
            </a:pPr>
            <a:r>
              <a:rPr sz="2500">
                <a:uFill>
                  <a:solidFill/>
                </a:uFill>
              </a:rPr>
              <a:t>Numbers 11:25, “Then the Lord came down in the cloud, and spoke to him, and took </a:t>
            </a:r>
            <a:r>
              <a:rPr sz="2500" u="sng">
                <a:uFill>
                  <a:solidFill/>
                </a:uFill>
              </a:rPr>
              <a:t>of the Spirit </a:t>
            </a:r>
            <a:r>
              <a:rPr sz="2500">
                <a:uFill>
                  <a:solidFill/>
                </a:uFill>
              </a:rPr>
              <a:t>that was </a:t>
            </a:r>
            <a:r>
              <a:rPr b="1" sz="2500">
                <a:uFill>
                  <a:solidFill/>
                </a:uFill>
              </a:rPr>
              <a:t>upon</a:t>
            </a:r>
            <a:r>
              <a:rPr sz="2500">
                <a:uFill>
                  <a:solidFill/>
                </a:uFill>
              </a:rPr>
              <a:t> him, and placed the same </a:t>
            </a:r>
            <a:r>
              <a:rPr b="1" sz="2500">
                <a:uFill>
                  <a:solidFill/>
                </a:uFill>
              </a:rPr>
              <a:t>upon</a:t>
            </a:r>
            <a:r>
              <a:rPr sz="2500">
                <a:uFill>
                  <a:solidFill/>
                </a:uFill>
              </a:rPr>
              <a:t> the seventy elders...”</a:t>
            </a:r>
            <a:endParaRPr sz="2500">
              <a:uFill>
                <a:solidFill/>
              </a:uFill>
            </a:endParaRPr>
          </a:p>
          <a:p>
            <a:pPr lvl="1" marL="814387" indent="-357187">
              <a:defRPr sz="1800">
                <a:uFillTx/>
              </a:defRPr>
            </a:pPr>
            <a:r>
              <a:rPr sz="2500">
                <a:uFill>
                  <a:solidFill/>
                </a:uFill>
              </a:rPr>
              <a:t>“You will teach what you know, but you will replicate who you are.” </a:t>
            </a:r>
            <a:r>
              <a:rPr>
                <a:uFill>
                  <a:solidFill/>
                </a:uFill>
              </a:rPr>
              <a:t>- Pastor Wayne Cordeiro</a:t>
            </a:r>
          </a:p>
        </p:txBody>
      </p:sp>
    </p:spTree>
  </p:cSld>
  <p:clrMapOvr>
    <a:masterClrMapping/>
  </p:clrMapOvr>
  <p:transition spd="med"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21" name="Shape 121"/>
          <p:cNvSpPr/>
          <p:nvPr>
            <p:ph type="title"/>
          </p:nvPr>
        </p:nvSpPr>
        <p:spPr>
          <a:xfrm>
            <a:off x="228600" y="0"/>
            <a:ext cx="5448300" cy="1371600"/>
          </a:xfrm>
          <a:prstGeom prst="rect">
            <a:avLst/>
          </a:prstGeom>
        </p:spPr>
        <p:txBody>
          <a:bodyPr/>
          <a:lstStyle/>
          <a:p>
            <a:pPr lvl="0">
              <a:defRPr b="0" sz="1800">
                <a:uFillTx/>
              </a:defRPr>
            </a:pPr>
            <a:r>
              <a:rPr b="1" sz="3200">
                <a:uFill>
                  <a:solidFill/>
                </a:uFill>
              </a:rPr>
              <a:t>What we </a:t>
            </a:r>
            <a:r>
              <a:rPr b="1" sz="3200" u="sng">
                <a:uFill>
                  <a:solidFill/>
                </a:uFill>
              </a:rPr>
              <a:t>are</a:t>
            </a:r>
            <a:r>
              <a:rPr b="1" sz="3200">
                <a:uFill>
                  <a:solidFill/>
                </a:uFill>
              </a:rPr>
              <a:t>, we will reproduce!</a:t>
            </a:r>
          </a:p>
        </p:txBody>
      </p:sp>
      <p:sp>
        <p:nvSpPr>
          <p:cNvPr id="122" name="Shape 122"/>
          <p:cNvSpPr/>
          <p:nvPr>
            <p:ph type="body" idx="1"/>
          </p:nvPr>
        </p:nvSpPr>
        <p:spPr>
          <a:xfrm>
            <a:off x="685800" y="1587500"/>
            <a:ext cx="7772400" cy="5181600"/>
          </a:xfrm>
          <a:prstGeom prst="rect">
            <a:avLst/>
          </a:prstGeom>
        </p:spPr>
        <p:txBody>
          <a:bodyPr/>
          <a:lstStyle/>
          <a:p>
            <a:pPr lvl="0" marL="285750" indent="-285750">
              <a:defRPr sz="1800">
                <a:uFillTx/>
              </a:defRPr>
            </a:pPr>
            <a:r>
              <a:rPr sz="2000">
                <a:uFill>
                  <a:solidFill/>
                </a:uFill>
              </a:rPr>
              <a:t>Modeling/living examples:</a:t>
            </a:r>
            <a:endParaRPr sz="2400">
              <a:uFill>
                <a:solidFill/>
              </a:uFill>
            </a:endParaRPr>
          </a:p>
          <a:p>
            <a:pPr lvl="1" marL="700087" indent="-242887">
              <a:defRPr sz="1800">
                <a:uFillTx/>
              </a:defRPr>
            </a:pPr>
            <a:r>
              <a:rPr sz="1700">
                <a:uFill>
                  <a:solidFill/>
                </a:uFill>
              </a:rPr>
              <a:t>John 13:14-15, “… I have given you an example … do just as I have done to you." </a:t>
            </a:r>
            <a:endParaRPr sz="1700">
              <a:uFill>
                <a:solidFill/>
              </a:uFill>
            </a:endParaRPr>
          </a:p>
          <a:p>
            <a:pPr lvl="1" marL="700087" indent="-242887">
              <a:defRPr sz="1800">
                <a:uFillTx/>
              </a:defRPr>
            </a:pPr>
            <a:r>
              <a:rPr sz="1700">
                <a:uFill>
                  <a:solidFill/>
                </a:uFill>
              </a:rPr>
              <a:t>I Thess 1:6-7, “And you became imitators of us…”</a:t>
            </a:r>
            <a:endParaRPr sz="2000">
              <a:uFill>
                <a:solidFill/>
              </a:uFill>
            </a:endParaRPr>
          </a:p>
          <a:p>
            <a:pPr lvl="1" marL="700087" indent="-242887">
              <a:defRPr sz="1800">
                <a:uFillTx/>
              </a:defRPr>
            </a:pPr>
            <a:r>
              <a:rPr sz="1700">
                <a:uFill>
                  <a:solidFill/>
                </a:uFill>
              </a:rPr>
              <a:t>Phil. 3:17, ”… join in imitating me …”</a:t>
            </a:r>
            <a:endParaRPr sz="2000">
              <a:uFill>
                <a:solidFill/>
              </a:uFill>
            </a:endParaRPr>
          </a:p>
          <a:p>
            <a:pPr lvl="1" marL="700087" indent="-242887">
              <a:defRPr sz="1800">
                <a:uFillTx/>
              </a:defRPr>
            </a:pPr>
            <a:r>
              <a:rPr sz="1700">
                <a:uFill>
                  <a:solidFill/>
                </a:uFill>
              </a:rPr>
              <a:t>I Tim. 4:12, “… but set the believers an example …”</a:t>
            </a:r>
            <a:endParaRPr sz="1700">
              <a:uFill>
                <a:solidFill/>
              </a:uFill>
            </a:endParaRPr>
          </a:p>
          <a:p>
            <a:pPr lvl="0">
              <a:spcBef>
                <a:spcPts val="400"/>
              </a:spcBef>
              <a:defRPr sz="1800">
                <a:uFillTx/>
              </a:defRPr>
            </a:pPr>
            <a:endParaRPr sz="1700">
              <a:uFill>
                <a:solidFill/>
              </a:uFill>
            </a:endParaRPr>
          </a:p>
          <a:p>
            <a:pPr lvl="0" marL="242887" indent="-242887">
              <a:spcBef>
                <a:spcPts val="400"/>
              </a:spcBef>
              <a:defRPr sz="1800">
                <a:uFillTx/>
              </a:defRPr>
            </a:pPr>
            <a:r>
              <a:rPr sz="1700">
                <a:uFill>
                  <a:solidFill/>
                </a:uFill>
              </a:rPr>
              <a:t>THE EXAMPLE:</a:t>
            </a:r>
            <a:endParaRPr sz="1700">
              <a:uFill>
                <a:solidFill/>
              </a:uFill>
            </a:endParaRPr>
          </a:p>
          <a:p>
            <a:pPr lvl="1">
              <a:defRPr sz="1800">
                <a:uFillTx/>
              </a:defRPr>
            </a:pPr>
            <a:endParaRPr b="1" sz="1200">
              <a:uFill>
                <a:solidFill/>
              </a:uFill>
              <a:latin typeface="Verdana"/>
              <a:ea typeface="Verdana"/>
              <a:cs typeface="Verdana"/>
              <a:sym typeface="Verdana"/>
            </a:endParaRPr>
          </a:p>
          <a:p>
            <a:pPr lvl="1" marL="800100" indent="-342900">
              <a:defRPr sz="1800">
                <a:uFillTx/>
              </a:defRPr>
            </a:pPr>
            <a:r>
              <a:rPr sz="2400">
                <a:uFill>
                  <a:solidFill/>
                </a:uFill>
                <a:latin typeface="Verdana"/>
                <a:ea typeface="Verdana"/>
                <a:cs typeface="Verdana"/>
                <a:sym typeface="Verdana"/>
              </a:rPr>
              <a:t>So he shepherded them according to the integrity of his heart,</a:t>
            </a:r>
            <a:br>
              <a:rPr sz="2400">
                <a:uFill>
                  <a:solidFill/>
                </a:uFill>
                <a:latin typeface="Verdana"/>
                <a:ea typeface="Verdana"/>
                <a:cs typeface="Verdana"/>
                <a:sym typeface="Verdana"/>
              </a:rPr>
            </a:br>
            <a:r>
              <a:rPr sz="2400">
                <a:uFill>
                  <a:solidFill/>
                </a:uFill>
                <a:latin typeface="Verdana"/>
                <a:ea typeface="Verdana"/>
                <a:cs typeface="Verdana"/>
                <a:sym typeface="Verdana"/>
              </a:rPr>
              <a:t>And guided them by the skillfulness of his hands.</a:t>
            </a:r>
            <a:r>
              <a:rPr sz="1600">
                <a:uFill>
                  <a:solidFill/>
                </a:uFill>
                <a:latin typeface="Verdana"/>
                <a:ea typeface="Verdana"/>
                <a:cs typeface="Verdana"/>
                <a:sym typeface="Verdana"/>
              </a:rPr>
              <a:t> Psalm 78:72</a:t>
            </a:r>
          </a:p>
        </p:txBody>
      </p:sp>
      <p:sp>
        <p:nvSpPr>
          <p:cNvPr id="123" name="Shape 123"/>
          <p:cNvSpPr/>
          <p:nvPr/>
        </p:nvSpPr>
        <p:spPr>
          <a:xfrm>
            <a:off x="1130300" y="4140200"/>
            <a:ext cx="6997700" cy="1803400"/>
          </a:xfrm>
          <a:prstGeom prst="rect">
            <a:avLst/>
          </a:prstGeom>
          <a:ln w="25400">
            <a:solidFill/>
            <a:miter lim="400000"/>
          </a:ln>
        </p:spPr>
        <p:txBody>
          <a:bodyPr lIns="38100" tIns="38100" rIns="38100" bIns="38100"/>
          <a:lstStyle/>
          <a:p>
            <a:pPr lvl="0" algn="l" defTabSz="914400">
              <a:buClr>
                <a:srgbClr val="000000"/>
              </a:buClr>
              <a:defRPr sz="2400">
                <a:uFill>
                  <a:solidFill/>
                </a:uFill>
                <a:latin typeface="+mn-lt"/>
                <a:ea typeface="+mn-ea"/>
                <a:cs typeface="+mn-cs"/>
                <a:sym typeface="Arial"/>
              </a:defRPr>
            </a:pPr>
          </a:p>
        </p:txBody>
      </p:sp>
    </p:spTree>
  </p:cSld>
  <p:clrMapOvr>
    <a:masterClrMapping/>
  </p:clrMapOvr>
  <p:transition spd="med"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28" name="Shape 128"/>
          <p:cNvSpPr/>
          <p:nvPr>
            <p:ph type="title"/>
          </p:nvPr>
        </p:nvSpPr>
        <p:spPr>
          <a:xfrm>
            <a:off x="228600" y="0"/>
            <a:ext cx="5664200" cy="1371600"/>
          </a:xfrm>
          <a:prstGeom prst="rect">
            <a:avLst/>
          </a:prstGeom>
        </p:spPr>
        <p:txBody>
          <a:bodyPr/>
          <a:lstStyle/>
          <a:p>
            <a:pPr lvl="0">
              <a:defRPr b="0" sz="1800">
                <a:uFillTx/>
              </a:defRPr>
            </a:pPr>
            <a:r>
              <a:rPr b="1" sz="3200">
                <a:uFill>
                  <a:solidFill/>
                </a:uFill>
              </a:rPr>
              <a:t>We are Kingdom Representatives</a:t>
            </a:r>
          </a:p>
        </p:txBody>
      </p:sp>
      <p:sp>
        <p:nvSpPr>
          <p:cNvPr id="129" name="Shape 129"/>
          <p:cNvSpPr/>
          <p:nvPr>
            <p:ph type="body" idx="1"/>
          </p:nvPr>
        </p:nvSpPr>
        <p:spPr>
          <a:xfrm>
            <a:off x="685800" y="1676400"/>
            <a:ext cx="7772400" cy="5181600"/>
          </a:xfrm>
          <a:prstGeom prst="rect">
            <a:avLst/>
          </a:prstGeom>
        </p:spPr>
        <p:txBody>
          <a:bodyPr/>
          <a:lstStyle/>
          <a:p>
            <a:pPr lvl="0" marL="414337" indent="-414337">
              <a:defRPr sz="1800">
                <a:uFillTx/>
              </a:defRPr>
            </a:pPr>
            <a:r>
              <a:rPr sz="2900">
                <a:uFill>
                  <a:solidFill/>
                </a:uFill>
              </a:rPr>
              <a:t>We are called to be His ambassadors. </a:t>
            </a:r>
            <a:endParaRPr sz="3300">
              <a:uFill>
                <a:solidFill/>
              </a:uFill>
            </a:endParaRPr>
          </a:p>
          <a:p>
            <a:pPr lvl="1" marL="842962" indent="-385762">
              <a:defRPr sz="1800">
                <a:uFillTx/>
              </a:defRPr>
            </a:pPr>
            <a:r>
              <a:rPr sz="2700">
                <a:uFill>
                  <a:solidFill/>
                </a:uFill>
              </a:rPr>
              <a:t>II Cor. 5:20, “… we are ambassadors for </a:t>
            </a:r>
            <a:r>
              <a:rPr sz="2900">
                <a:uFill>
                  <a:solidFill/>
                </a:uFill>
              </a:rPr>
              <a:t>Christ ..</a:t>
            </a:r>
            <a:r>
              <a:rPr sz="2700">
                <a:uFill>
                  <a:solidFill/>
                </a:uFill>
              </a:rPr>
              <a:t>." </a:t>
            </a:r>
            <a:endParaRPr sz="2900">
              <a:uFill>
                <a:solidFill/>
              </a:uFill>
            </a:endParaRPr>
          </a:p>
          <a:p>
            <a:pPr lvl="1" marL="842962" indent="-385762">
              <a:defRPr sz="1800">
                <a:uFillTx/>
              </a:defRPr>
            </a:pPr>
            <a:r>
              <a:rPr b="1" sz="2700" u="sng">
                <a:uFill>
                  <a:solidFill/>
                </a:uFill>
              </a:rPr>
              <a:t>Ambassador</a:t>
            </a:r>
            <a:r>
              <a:rPr sz="2700">
                <a:uFill>
                  <a:solidFill/>
                </a:uFill>
              </a:rPr>
              <a:t>: a representative of one government to another; to act on behalf of one’s leader in the exact manner they would … (he speaks on behalf of his government)</a:t>
            </a:r>
          </a:p>
        </p:txBody>
      </p:sp>
    </p:spTree>
  </p:cSld>
  <p:clrMapOvr>
    <a:masterClrMapping/>
  </p:clrMapOvr>
  <p:transition spd="med"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34" name="Shape 134"/>
          <p:cNvSpPr/>
          <p:nvPr>
            <p:ph type="title"/>
          </p:nvPr>
        </p:nvSpPr>
        <p:spPr>
          <a:xfrm>
            <a:off x="228600" y="0"/>
            <a:ext cx="5549900" cy="1371600"/>
          </a:xfrm>
          <a:prstGeom prst="rect">
            <a:avLst/>
          </a:prstGeom>
        </p:spPr>
        <p:txBody>
          <a:bodyPr/>
          <a:lstStyle/>
          <a:p>
            <a:pPr lvl="0">
              <a:defRPr b="0" sz="1800">
                <a:uFillTx/>
              </a:defRPr>
            </a:pPr>
            <a:r>
              <a:rPr b="1" sz="3200">
                <a:uFill>
                  <a:solidFill/>
                </a:uFill>
              </a:rPr>
              <a:t>Our Personal Walk and Integrity</a:t>
            </a:r>
          </a:p>
        </p:txBody>
      </p:sp>
      <p:sp>
        <p:nvSpPr>
          <p:cNvPr id="135" name="Shape 135"/>
          <p:cNvSpPr/>
          <p:nvPr>
            <p:ph type="body" idx="1"/>
          </p:nvPr>
        </p:nvSpPr>
        <p:spPr>
          <a:xfrm>
            <a:off x="685800" y="1676400"/>
            <a:ext cx="7772400" cy="5181600"/>
          </a:xfrm>
          <a:prstGeom prst="rect">
            <a:avLst/>
          </a:prstGeom>
        </p:spPr>
        <p:txBody>
          <a:bodyPr/>
          <a:lstStyle/>
          <a:p>
            <a:pPr lvl="0" marL="357187" indent="-357187">
              <a:defRPr sz="1800">
                <a:uFillTx/>
              </a:defRPr>
            </a:pPr>
            <a:r>
              <a:rPr sz="2500">
                <a:uFill>
                  <a:solidFill/>
                </a:uFill>
              </a:rPr>
              <a:t>Challenge in personal relationship with God. </a:t>
            </a:r>
            <a:endParaRPr sz="2900">
              <a:uFill>
                <a:solidFill/>
              </a:uFill>
            </a:endParaRPr>
          </a:p>
          <a:p>
            <a:pPr lvl="0" marL="357187" indent="-357187">
              <a:defRPr sz="1800">
                <a:uFillTx/>
              </a:defRPr>
            </a:pPr>
            <a:r>
              <a:rPr sz="2500">
                <a:uFill>
                  <a:solidFill/>
                </a:uFill>
              </a:rPr>
              <a:t>Challenge in family relationship. </a:t>
            </a:r>
            <a:endParaRPr sz="2900">
              <a:uFill>
                <a:solidFill/>
              </a:uFill>
            </a:endParaRPr>
          </a:p>
          <a:p>
            <a:pPr lvl="0" marL="357187" indent="-357187">
              <a:defRPr sz="1800">
                <a:uFillTx/>
              </a:defRPr>
            </a:pPr>
            <a:r>
              <a:rPr sz="2500">
                <a:uFill>
                  <a:solidFill/>
                </a:uFill>
              </a:rPr>
              <a:t>Challenge in community relationships (i.e. PTA, neighborhood organizations)</a:t>
            </a:r>
            <a:endParaRPr sz="2900">
              <a:uFill>
                <a:solidFill/>
              </a:uFill>
            </a:endParaRPr>
          </a:p>
          <a:p>
            <a:pPr lvl="0" marL="357187" indent="-357187">
              <a:defRPr sz="1800">
                <a:uFillTx/>
              </a:defRPr>
            </a:pPr>
            <a:r>
              <a:rPr sz="2500">
                <a:uFill>
                  <a:solidFill/>
                </a:uFill>
              </a:rPr>
              <a:t>Challenge in relationships with those in the world. (i.e.. paying bills, etc.)</a:t>
            </a:r>
          </a:p>
        </p:txBody>
      </p:sp>
    </p:spTree>
  </p:cSld>
  <p:clrMapOvr>
    <a:masterClrMapping/>
  </p:clrMapOvr>
  <p:transition spd="med" advClick="1">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40" name="Shape 140"/>
          <p:cNvSpPr/>
          <p:nvPr>
            <p:ph type="title"/>
          </p:nvPr>
        </p:nvSpPr>
        <p:spPr>
          <a:xfrm>
            <a:off x="228600" y="0"/>
            <a:ext cx="5499100" cy="1371600"/>
          </a:xfrm>
          <a:prstGeom prst="rect">
            <a:avLst/>
          </a:prstGeom>
        </p:spPr>
        <p:txBody>
          <a:bodyPr/>
          <a:lstStyle/>
          <a:p>
            <a:pPr lvl="0">
              <a:defRPr b="0" sz="1800">
                <a:uFillTx/>
              </a:defRPr>
            </a:pPr>
            <a:r>
              <a:rPr b="1" sz="3200">
                <a:uFill>
                  <a:solidFill/>
                </a:uFill>
              </a:rPr>
              <a:t>Our Personal Walk and Integrity</a:t>
            </a:r>
          </a:p>
        </p:txBody>
      </p:sp>
      <p:sp>
        <p:nvSpPr>
          <p:cNvPr id="141" name="Shape 141"/>
          <p:cNvSpPr/>
          <p:nvPr>
            <p:ph type="body" idx="1"/>
          </p:nvPr>
        </p:nvSpPr>
        <p:spPr>
          <a:xfrm>
            <a:off x="685800" y="1676400"/>
            <a:ext cx="7772400" cy="5181600"/>
          </a:xfrm>
          <a:prstGeom prst="rect">
            <a:avLst/>
          </a:prstGeom>
        </p:spPr>
        <p:txBody>
          <a:bodyPr/>
          <a:lstStyle/>
          <a:p>
            <a:pPr lvl="0" marL="371475" indent="-371475">
              <a:defRPr sz="1800">
                <a:uFillTx/>
              </a:defRPr>
            </a:pPr>
            <a:r>
              <a:rPr sz="2600">
                <a:uFill>
                  <a:solidFill/>
                </a:uFill>
              </a:rPr>
              <a:t>Challenge in deed/speech. </a:t>
            </a:r>
            <a:endParaRPr sz="3000">
              <a:uFill>
                <a:solidFill/>
              </a:uFill>
            </a:endParaRPr>
          </a:p>
          <a:p>
            <a:pPr lvl="0" marL="371475" indent="-371475">
              <a:defRPr sz="1800">
                <a:uFillTx/>
              </a:defRPr>
            </a:pPr>
            <a:r>
              <a:rPr sz="2600">
                <a:uFill>
                  <a:solidFill/>
                </a:uFill>
              </a:rPr>
              <a:t>Challenge in purity, beyond reproach. </a:t>
            </a:r>
            <a:endParaRPr sz="3000">
              <a:uFill>
                <a:solidFill/>
              </a:uFill>
            </a:endParaRPr>
          </a:p>
          <a:p>
            <a:pPr lvl="1" marL="828675" indent="-371475">
              <a:defRPr sz="1800">
                <a:uFillTx/>
              </a:defRPr>
            </a:pPr>
            <a:r>
              <a:rPr sz="2600">
                <a:uFill>
                  <a:solidFill/>
                </a:uFill>
              </a:rPr>
              <a:t>Titus 2:6-8, “… be a model of good works… show integrity… having nothing evil to say about you” </a:t>
            </a:r>
            <a:endParaRPr sz="2600">
              <a:uFill>
                <a:solidFill/>
              </a:uFill>
            </a:endParaRPr>
          </a:p>
          <a:p>
            <a:pPr lvl="1" marL="828675" indent="-371475">
              <a:defRPr sz="1800">
                <a:uFillTx/>
              </a:defRPr>
            </a:pPr>
            <a:r>
              <a:rPr sz="2600">
                <a:uFill>
                  <a:solidFill/>
                </a:uFill>
              </a:rPr>
              <a:t>Titus 1:5-9, “… an overseer, as God’s steward, must be above reproach.” </a:t>
            </a:r>
          </a:p>
        </p:txBody>
      </p:sp>
    </p:spTree>
  </p:cSld>
  <p:clrMapOvr>
    <a:masterClrMapping/>
  </p:clrMapOvr>
  <p:transition spd="med"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46" name="Shape 146"/>
          <p:cNvSpPr/>
          <p:nvPr>
            <p:ph type="title"/>
          </p:nvPr>
        </p:nvSpPr>
        <p:spPr>
          <a:xfrm>
            <a:off x="228600" y="0"/>
            <a:ext cx="5499100" cy="1371600"/>
          </a:xfrm>
          <a:prstGeom prst="rect">
            <a:avLst/>
          </a:prstGeom>
        </p:spPr>
        <p:txBody>
          <a:bodyPr/>
          <a:lstStyle/>
          <a:p>
            <a:pPr lvl="0">
              <a:defRPr b="0" sz="1800">
                <a:uFillTx/>
              </a:defRPr>
            </a:pPr>
            <a:r>
              <a:rPr b="1" sz="3200">
                <a:uFill>
                  <a:solidFill/>
                </a:uFill>
              </a:rPr>
              <a:t>The Leadership Boat!</a:t>
            </a:r>
          </a:p>
        </p:txBody>
      </p:sp>
      <p:pic>
        <p:nvPicPr>
          <p:cNvPr id="147" name="perry_finngulf2_0208_opt.jpg"/>
          <p:cNvPicPr/>
          <p:nvPr/>
        </p:nvPicPr>
        <p:blipFill>
          <a:blip r:embed="rId3">
            <a:extLst/>
          </a:blip>
          <a:stretch>
            <a:fillRect/>
          </a:stretch>
        </p:blipFill>
        <p:spPr>
          <a:xfrm>
            <a:off x="39489" y="2230580"/>
            <a:ext cx="8724305" cy="3797108"/>
          </a:xfrm>
          <a:prstGeom prst="rect">
            <a:avLst/>
          </a:prstGeom>
          <a:ln w="12700">
            <a:miter lim="400000"/>
          </a:ln>
        </p:spPr>
      </p:pic>
      <p:sp>
        <p:nvSpPr>
          <p:cNvPr id="148" name="Shape 148"/>
          <p:cNvSpPr/>
          <p:nvPr/>
        </p:nvSpPr>
        <p:spPr>
          <a:xfrm>
            <a:off x="1004405" y="4688582"/>
            <a:ext cx="3679032" cy="622301"/>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lvl="0" defTabSz="584200">
              <a:defRPr sz="1800"/>
            </a:pPr>
            <a:r>
              <a:rPr sz="3600">
                <a:solidFill>
                  <a:srgbClr val="0433FF"/>
                </a:solidFill>
              </a:rPr>
              <a:t>CHARACTER</a:t>
            </a:r>
            <a:r>
              <a:rPr sz="2400">
                <a:solidFill>
                  <a:srgbClr val="0433FF"/>
                </a:solidFill>
              </a:rPr>
              <a:t>  </a:t>
            </a:r>
          </a:p>
        </p:txBody>
      </p:sp>
      <p:sp>
        <p:nvSpPr>
          <p:cNvPr id="149" name="Shape 149"/>
          <p:cNvSpPr/>
          <p:nvPr/>
        </p:nvSpPr>
        <p:spPr>
          <a:xfrm>
            <a:off x="570099" y="3655814"/>
            <a:ext cx="7509868" cy="508993"/>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p>
            <a:pPr lvl="0" defTabSz="584200">
              <a:defRPr sz="1800"/>
            </a:pPr>
            <a:r>
              <a:rPr sz="2600">
                <a:solidFill>
                  <a:srgbClr val="FF2600"/>
                </a:solidFill>
                <a:latin typeface="Gill Sans SemiBold"/>
                <a:ea typeface="Gill Sans SemiBold"/>
                <a:cs typeface="Gill Sans SemiBold"/>
                <a:sym typeface="Gill Sans SemiBold"/>
              </a:rPr>
              <a:t>Gifts, Talents, Abilities</a:t>
            </a:r>
            <a:r>
              <a:rPr sz="2800">
                <a:solidFill>
                  <a:srgbClr val="FF2600"/>
                </a:solidFill>
                <a:latin typeface="Gill Sans SemiBold"/>
                <a:ea typeface="Gill Sans SemiBold"/>
                <a:cs typeface="Gill Sans SemiBold"/>
                <a:sym typeface="Gill Sans SemiBold"/>
              </a:rPr>
              <a:t> </a:t>
            </a:r>
            <a:r>
              <a:rPr sz="1600">
                <a:solidFill>
                  <a:srgbClr val="FF2600"/>
                </a:solidFill>
                <a:latin typeface="Gill Sans SemiBold"/>
                <a:ea typeface="Gill Sans SemiBold"/>
                <a:cs typeface="Gill Sans SemiBold"/>
                <a:sym typeface="Gill Sans SemiBold"/>
              </a:rPr>
              <a:t>- what people see and praise!</a:t>
            </a:r>
          </a:p>
        </p:txBody>
      </p:sp>
      <p:sp>
        <p:nvSpPr>
          <p:cNvPr id="150" name="Shape 150"/>
          <p:cNvSpPr/>
          <p:nvPr/>
        </p:nvSpPr>
        <p:spPr>
          <a:xfrm>
            <a:off x="4925057" y="4828282"/>
            <a:ext cx="4133966" cy="342901"/>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defTabSz="584200">
              <a:defRPr sz="1800">
                <a:solidFill>
                  <a:srgbClr val="0433FF"/>
                </a:solidFill>
              </a:defRPr>
            </a:lvl1pPr>
          </a:lstStyle>
          <a:p>
            <a:pPr lvl="0">
              <a:defRPr>
                <a:solidFill>
                  <a:srgbClr val="000000"/>
                </a:solidFill>
              </a:defRPr>
            </a:pPr>
            <a:r>
              <a:rPr>
                <a:solidFill>
                  <a:srgbClr val="0433FF"/>
                </a:solidFill>
              </a:rPr>
              <a:t>what drives the boat and stays it in storms!</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147"/>
                                        </p:tgtEl>
                                        <p:attrNameLst>
                                          <p:attrName>style.visibility</p:attrName>
                                        </p:attrNameLst>
                                      </p:cBhvr>
                                      <p:to>
                                        <p:strVal val="visible"/>
                                      </p:to>
                                    </p:set>
                                    <p:anim calcmode="lin" valueType="num">
                                      <p:cBhvr>
                                        <p:cTn id="7" dur="1000" fill="hold"/>
                                        <p:tgtEl>
                                          <p:spTgt spid="147"/>
                                        </p:tgtEl>
                                        <p:attrNameLst>
                                          <p:attrName>ppt_w</p:attrName>
                                        </p:attrNameLst>
                                      </p:cBhvr>
                                      <p:tavLst>
                                        <p:tav tm="0">
                                          <p:val>
                                            <p:fltVal val="0"/>
                                          </p:val>
                                        </p:tav>
                                        <p:tav tm="100000">
                                          <p:val>
                                            <p:strVal val="#ppt_w"/>
                                          </p:val>
                                        </p:tav>
                                      </p:tavLst>
                                    </p:anim>
                                    <p:anim calcmode="lin" valueType="num">
                                      <p:cBhvr>
                                        <p:cTn id="8" dur="1000" fill="hold"/>
                                        <p:tgtEl>
                                          <p:spTgt spid="14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149"/>
                                        </p:tgtEl>
                                        <p:attrNameLst>
                                          <p:attrName>style.visibility</p:attrName>
                                        </p:attrNameLst>
                                      </p:cBhvr>
                                      <p:to>
                                        <p:strVal val="visible"/>
                                      </p:to>
                                    </p:set>
                                    <p:anim calcmode="lin" valueType="num">
                                      <p:cBhvr>
                                        <p:cTn id="13" dur="1000" fill="hold"/>
                                        <p:tgtEl>
                                          <p:spTgt spid="149"/>
                                        </p:tgtEl>
                                        <p:attrNameLst>
                                          <p:attrName>ppt_w</p:attrName>
                                        </p:attrNameLst>
                                      </p:cBhvr>
                                      <p:tavLst>
                                        <p:tav tm="0">
                                          <p:val>
                                            <p:fltVal val="0"/>
                                          </p:val>
                                        </p:tav>
                                        <p:tav tm="100000">
                                          <p:val>
                                            <p:strVal val="#ppt_w"/>
                                          </p:val>
                                        </p:tav>
                                      </p:tavLst>
                                    </p:anim>
                                    <p:anim calcmode="lin" valueType="num">
                                      <p:cBhvr>
                                        <p:cTn id="14" dur="1000" fill="hold"/>
                                        <p:tgtEl>
                                          <p:spTgt spid="14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9" grpId="3" fill="hold">
                                  <p:stCondLst>
                                    <p:cond delay="0"/>
                                  </p:stCondLst>
                                  <p:iterate type="lt" backwards="0">
                                    <p:tmAbs val="0"/>
                                  </p:iterate>
                                  <p:childTnLst>
                                    <p:set>
                                      <p:cBhvr>
                                        <p:cTn id="18" fill="hold"/>
                                        <p:tgtEl>
                                          <p:spTgt spid="148"/>
                                        </p:tgtEl>
                                        <p:attrNameLst>
                                          <p:attrName>style.visibility</p:attrName>
                                        </p:attrNameLst>
                                      </p:cBhvr>
                                      <p:to>
                                        <p:strVal val="visible"/>
                                      </p:to>
                                    </p:set>
                                    <p:animEffect filter="dissolve" transition="in">
                                      <p:cBhvr>
                                        <p:cTn id="19" dur="2000"/>
                                        <p:tgtEl>
                                          <p:spTgt spid="148"/>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9" grpId="4" fill="hold">
                                  <p:stCondLst>
                                    <p:cond delay="0"/>
                                  </p:stCondLst>
                                  <p:iterate type="lt" backwards="0">
                                    <p:tmAbs val="0"/>
                                  </p:iterate>
                                  <p:childTnLst>
                                    <p:set>
                                      <p:cBhvr>
                                        <p:cTn id="23" fill="hold"/>
                                        <p:tgtEl>
                                          <p:spTgt spid="150"/>
                                        </p:tgtEl>
                                        <p:attrNameLst>
                                          <p:attrName>style.visibility</p:attrName>
                                        </p:attrNameLst>
                                      </p:cBhvr>
                                      <p:to>
                                        <p:strVal val="visible"/>
                                      </p:to>
                                    </p:set>
                                    <p:animEffect filter="dissolve" transition="in">
                                      <p:cBhvr>
                                        <p:cTn id="24" dur="2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4"/>
      <p:bldP build="whole" bldLvl="1" animBg="1" rev="0" advAuto="0" spid="147" grpId="1"/>
      <p:bldP build="whole" bldLvl="1" animBg="1" rev="0" advAuto="0" spid="149" grpId="2"/>
      <p:bldP build="whole" bldLvl="1" animBg="1" rev="0" advAuto="0" spid="148"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55" name="Shape 155"/>
          <p:cNvSpPr/>
          <p:nvPr>
            <p:ph type="title"/>
          </p:nvPr>
        </p:nvSpPr>
        <p:spPr>
          <a:xfrm>
            <a:off x="228600" y="0"/>
            <a:ext cx="5499100" cy="1371600"/>
          </a:xfrm>
          <a:prstGeom prst="rect">
            <a:avLst/>
          </a:prstGeom>
        </p:spPr>
        <p:txBody>
          <a:bodyPr/>
          <a:lstStyle/>
          <a:p>
            <a:pPr lvl="0">
              <a:defRPr b="0" sz="1800">
                <a:uFillTx/>
              </a:defRPr>
            </a:pPr>
            <a:r>
              <a:rPr b="1" sz="3200">
                <a:uFill>
                  <a:solidFill/>
                </a:uFill>
              </a:rPr>
              <a:t>We huli in life!</a:t>
            </a:r>
            <a:endParaRPr b="1" sz="3200">
              <a:uFill>
                <a:solidFill/>
              </a:uFill>
            </a:endParaRPr>
          </a:p>
          <a:p>
            <a:pPr lvl="0">
              <a:defRPr b="0" sz="1800">
                <a:uFillTx/>
              </a:defRPr>
            </a:pPr>
            <a:r>
              <a:rPr b="1" sz="3200">
                <a:uFill>
                  <a:solidFill/>
                </a:uFill>
              </a:rPr>
              <a:t>How’s your keel? </a:t>
            </a:r>
          </a:p>
        </p:txBody>
      </p:sp>
      <p:pic>
        <p:nvPicPr>
          <p:cNvPr id="156" name="image2.jpg"/>
          <p:cNvPicPr/>
          <p:nvPr/>
        </p:nvPicPr>
        <p:blipFill>
          <a:blip r:embed="rId3">
            <a:extLst/>
          </a:blip>
          <a:stretch>
            <a:fillRect/>
          </a:stretch>
        </p:blipFill>
        <p:spPr>
          <a:xfrm>
            <a:off x="77780" y="1640880"/>
            <a:ext cx="4628933" cy="3459851"/>
          </a:xfrm>
          <a:prstGeom prst="rect">
            <a:avLst/>
          </a:prstGeom>
          <a:ln w="12700">
            <a:miter lim="400000"/>
          </a:ln>
        </p:spPr>
      </p:pic>
      <p:pic>
        <p:nvPicPr>
          <p:cNvPr id="157" name="sail-boat-in-storm.jpg"/>
          <p:cNvPicPr/>
          <p:nvPr/>
        </p:nvPicPr>
        <p:blipFill>
          <a:blip r:embed="rId4">
            <a:extLst/>
          </a:blip>
          <a:stretch>
            <a:fillRect/>
          </a:stretch>
        </p:blipFill>
        <p:spPr>
          <a:xfrm>
            <a:off x="4473396" y="3176499"/>
            <a:ext cx="4628933" cy="3277284"/>
          </a:xfrm>
          <a:prstGeom prst="rect">
            <a:avLst/>
          </a:prstGeom>
          <a:ln w="12700">
            <a:miter lim="400000"/>
          </a:ln>
        </p:spPr>
      </p:pic>
      <p:sp>
        <p:nvSpPr>
          <p:cNvPr id="158" name="Shape 158"/>
          <p:cNvSpPr/>
          <p:nvPr/>
        </p:nvSpPr>
        <p:spPr>
          <a:xfrm>
            <a:off x="5328885" y="1645444"/>
            <a:ext cx="3426525" cy="149383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defTabSz="584200">
              <a:defRPr sz="2400"/>
            </a:lvl1pPr>
          </a:lstStyle>
          <a:p>
            <a:pPr lvl="0">
              <a:defRPr sz="1800"/>
            </a:pPr>
            <a:r>
              <a:rPr sz="2400"/>
              <a:t>To develop your character, God often sends storms to let us see what our “keel” is made of. </a:t>
            </a:r>
          </a:p>
        </p:txBody>
      </p:sp>
      <p:sp>
        <p:nvSpPr>
          <p:cNvPr id="159" name="Shape 159"/>
          <p:cNvSpPr/>
          <p:nvPr/>
        </p:nvSpPr>
        <p:spPr>
          <a:xfrm>
            <a:off x="889716" y="3933832"/>
            <a:ext cx="2973587" cy="1169790"/>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defTabSz="584200">
              <a:defRPr sz="2400">
                <a:solidFill>
                  <a:srgbClr val="FFFFFF"/>
                </a:solidFill>
              </a:defRPr>
            </a:lvl1pPr>
          </a:lstStyle>
          <a:p>
            <a:pPr lvl="0">
              <a:defRPr sz="1800">
                <a:solidFill>
                  <a:srgbClr val="000000"/>
                </a:solidFill>
              </a:defRPr>
            </a:pPr>
            <a:r>
              <a:rPr sz="2400">
                <a:solidFill>
                  <a:srgbClr val="FFFFFF"/>
                </a:solidFill>
              </a:rPr>
              <a:t>Results of a life focused on gifts, but little “keel” work.</a:t>
            </a:r>
          </a:p>
        </p:txBody>
      </p:sp>
      <p:sp>
        <p:nvSpPr>
          <p:cNvPr id="160" name="Shape 160"/>
          <p:cNvSpPr/>
          <p:nvPr/>
        </p:nvSpPr>
        <p:spPr>
          <a:xfrm>
            <a:off x="5358665" y="3228578"/>
            <a:ext cx="3426524" cy="1163638"/>
          </a:xfrm>
          <a:prstGeom prst="rect">
            <a:avLst/>
          </a:prstGeom>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35718" tIns="35718" rIns="35718" bIns="35718" anchor="ctr">
            <a:spAutoFit/>
          </a:bodyPr>
          <a:lstStyle/>
          <a:p>
            <a:pPr lvl="0" defTabSz="584200">
              <a:defRPr sz="1800"/>
            </a:pPr>
            <a:r>
              <a:rPr sz="2400">
                <a:solidFill>
                  <a:srgbClr val="FFFFFF"/>
                </a:solidFill>
              </a:rPr>
              <a:t>Results of a life focused on gifts, and </a:t>
            </a:r>
            <a:r>
              <a:rPr sz="2400">
                <a:solidFill>
                  <a:srgbClr val="FFFFFF"/>
                </a:solidFill>
                <a:latin typeface="Gill Sans SemiBold"/>
                <a:ea typeface="Gill Sans SemiBold"/>
                <a:cs typeface="Gill Sans SemiBold"/>
                <a:sym typeface="Gill Sans SemiBold"/>
              </a:rPr>
              <a:t>intentional “keel” work.</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9"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dissolve(down)" transition="in">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4" presetID="2" grpId="2" fill="hold">
                                  <p:stCondLst>
                                    <p:cond delay="0"/>
                                  </p:stCondLst>
                                  <p:iterate type="el" backwards="0">
                                    <p:tmAbs val="0"/>
                                  </p:iterate>
                                  <p:childTnLst>
                                    <p:set>
                                      <p:cBhvr>
                                        <p:cTn id="11" fill="hold"/>
                                        <p:tgtEl>
                                          <p:spTgt spid="156"/>
                                        </p:tgtEl>
                                        <p:attrNameLst>
                                          <p:attrName>style.visibility</p:attrName>
                                        </p:attrNameLst>
                                      </p:cBhvr>
                                      <p:to>
                                        <p:strVal val="visible"/>
                                      </p:to>
                                    </p:set>
                                    <p:anim calcmode="lin" valueType="num">
                                      <p:cBhvr>
                                        <p:cTn id="12" dur="1000" fill="hold"/>
                                        <p:tgtEl>
                                          <p:spTgt spid="156"/>
                                        </p:tgtEl>
                                        <p:attrNameLst>
                                          <p:attrName>ppt_x</p:attrName>
                                        </p:attrNameLst>
                                      </p:cBhvr>
                                      <p:tavLst>
                                        <p:tav tm="0">
                                          <p:val>
                                            <p:strVal val="#ppt_x"/>
                                          </p:val>
                                        </p:tav>
                                        <p:tav tm="100000">
                                          <p:val>
                                            <p:strVal val="#ppt_x"/>
                                          </p:val>
                                        </p:tav>
                                      </p:tavLst>
                                    </p:anim>
                                    <p:anim calcmode="lin" valueType="num">
                                      <p:cBhvr>
                                        <p:cTn id="13" dur="10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nodeType="clickEffect" presetClass="entr" presetSubtype="0" presetID="9" grpId="3" fill="hold">
                                  <p:stCondLst>
                                    <p:cond delay="0"/>
                                  </p:stCondLst>
                                  <p:iterate type="el" backwards="0">
                                    <p:tmAbs val="0"/>
                                  </p:iterate>
                                  <p:childTnLst>
                                    <p:set>
                                      <p:cBhvr>
                                        <p:cTn id="17" fill="hold"/>
                                        <p:tgtEl>
                                          <p:spTgt spid="159"/>
                                        </p:tgtEl>
                                        <p:attrNameLst>
                                          <p:attrName>style.visibility</p:attrName>
                                        </p:attrNameLst>
                                      </p:cBhvr>
                                      <p:to>
                                        <p:strVal val="visible"/>
                                      </p:to>
                                    </p:set>
                                    <p:animEffect filter="dissolve" transition="in">
                                      <p:cBhvr>
                                        <p:cTn id="18" dur="20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32" presetID="4" grpId="4" fill="hold">
                                  <p:stCondLst>
                                    <p:cond delay="0"/>
                                  </p:stCondLst>
                                  <p:iterate type="el" backwards="0">
                                    <p:tmAbs val="0"/>
                                  </p:iterate>
                                  <p:childTnLst>
                                    <p:set>
                                      <p:cBhvr>
                                        <p:cTn id="22" fill="hold"/>
                                        <p:tgtEl>
                                          <p:spTgt spid="157"/>
                                        </p:tgtEl>
                                        <p:attrNameLst>
                                          <p:attrName>style.visibility</p:attrName>
                                        </p:attrNameLst>
                                      </p:cBhvr>
                                      <p:to>
                                        <p:strVal val="visible"/>
                                      </p:to>
                                    </p:set>
                                    <p:animEffect filter="box(out)" transition="in">
                                      <p:cBhvr>
                                        <p:cTn id="23" dur="1000"/>
                                        <p:tgtEl>
                                          <p:spTgt spid="157"/>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5" fill="hold">
                                  <p:stCondLst>
                                    <p:cond delay="0"/>
                                  </p:stCondLst>
                                  <p:iterate type="el" backwards="0">
                                    <p:tmAbs val="0"/>
                                  </p:iterate>
                                  <p:childTnLst>
                                    <p:set>
                                      <p:cBhvr>
                                        <p:cTn id="27" fill="hold"/>
                                        <p:tgtEl>
                                          <p:spTgt spid="160"/>
                                        </p:tgtEl>
                                        <p:attrNameLst>
                                          <p:attrName>style.visibility</p:attrName>
                                        </p:attrNameLst>
                                      </p:cBhvr>
                                      <p:to>
                                        <p:strVal val="visible"/>
                                      </p:to>
                                    </p:set>
                                    <p:animEffect filter="wipe(left)" transition="in">
                                      <p:cBhvr>
                                        <p:cTn id="28" dur="2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P build="whole" bldLvl="1" animBg="1" rev="0" advAuto="0" spid="157" grpId="4"/>
      <p:bldP build="whole" bldLvl="1" animBg="1" rev="0" advAuto="0" spid="156" grpId="2"/>
      <p:bldP build="whole" bldLvl="1" animBg="1" rev="0" advAuto="0" spid="159" grpId="3"/>
      <p:bldP build="whole" bldLvl="1" animBg="1" rev="0" advAuto="0" spid="160" grpId="5"/>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pic>
        <p:nvPicPr>
          <p:cNvPr id="165" name="1577.jpg"/>
          <p:cNvPicPr/>
          <p:nvPr/>
        </p:nvPicPr>
        <p:blipFill>
          <a:blip r:embed="rId2">
            <a:extLst/>
          </a:blip>
          <a:stretch>
            <a:fillRect/>
          </a:stretch>
        </p:blipFill>
        <p:spPr>
          <a:xfrm>
            <a:off x="499839" y="278445"/>
            <a:ext cx="4908044" cy="6135055"/>
          </a:xfrm>
          <a:prstGeom prst="rect">
            <a:avLst/>
          </a:prstGeom>
          <a:ln w="12700">
            <a:miter lim="400000"/>
          </a:ln>
        </p:spPr>
      </p:pic>
      <p:sp>
        <p:nvSpPr>
          <p:cNvPr id="166" name="Shape 166"/>
          <p:cNvSpPr/>
          <p:nvPr/>
        </p:nvSpPr>
        <p:spPr>
          <a:xfrm rot="3404313">
            <a:off x="-146506" y="3280117"/>
            <a:ext cx="3630738"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defRPr>
            </a:lvl1pPr>
          </a:lstStyle>
          <a:p>
            <a:pPr lvl="0">
              <a:defRPr sz="1800">
                <a:solidFill>
                  <a:srgbClr val="000000"/>
                </a:solidFill>
              </a:defRPr>
            </a:pPr>
            <a:r>
              <a:rPr sz="2000">
                <a:solidFill>
                  <a:srgbClr val="FFFFFF"/>
                </a:solidFill>
              </a:rPr>
              <a:t>Fruitful Relationship Development</a:t>
            </a:r>
          </a:p>
        </p:txBody>
      </p:sp>
      <p:sp>
        <p:nvSpPr>
          <p:cNvPr id="167" name="Shape 167"/>
          <p:cNvSpPr/>
          <p:nvPr/>
        </p:nvSpPr>
        <p:spPr>
          <a:xfrm rot="18237543">
            <a:off x="2878895" y="3464321"/>
            <a:ext cx="2328988"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rgbClr val="FFFFFF"/>
                </a:solidFill>
              </a:defRPr>
            </a:lvl1pPr>
          </a:lstStyle>
          <a:p>
            <a:pPr lvl="0">
              <a:defRPr sz="1800">
                <a:solidFill>
                  <a:srgbClr val="000000"/>
                </a:solidFill>
              </a:defRPr>
            </a:pPr>
            <a:r>
              <a:rPr sz="2000">
                <a:solidFill>
                  <a:srgbClr val="FFFFFF"/>
                </a:solidFill>
              </a:rPr>
              <a:t>Task Accomplishment</a:t>
            </a:r>
          </a:p>
        </p:txBody>
      </p:sp>
      <p:sp>
        <p:nvSpPr>
          <p:cNvPr id="168" name="Shape 168"/>
          <p:cNvSpPr/>
          <p:nvPr/>
        </p:nvSpPr>
        <p:spPr>
          <a:xfrm>
            <a:off x="6082324" y="1733262"/>
            <a:ext cx="2607223" cy="149383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defTabSz="584200">
              <a:defRPr sz="2400"/>
            </a:lvl1pPr>
          </a:lstStyle>
          <a:p>
            <a:pPr lvl="0">
              <a:defRPr sz="1800"/>
            </a:pPr>
            <a:r>
              <a:rPr sz="2400"/>
              <a:t>Strong Leaders learn how to put the right amount of focus on both</a:t>
            </a:r>
          </a:p>
        </p:txBody>
      </p:sp>
      <p:sp>
        <p:nvSpPr>
          <p:cNvPr id="169" name="Shape 169"/>
          <p:cNvSpPr/>
          <p:nvPr/>
        </p:nvSpPr>
        <p:spPr>
          <a:xfrm>
            <a:off x="1403568" y="231008"/>
            <a:ext cx="2973587" cy="1169790"/>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defTabSz="584200">
              <a:defRPr sz="2400">
                <a:solidFill>
                  <a:srgbClr val="FFFFFF"/>
                </a:solidFill>
              </a:defRPr>
            </a:lvl1pPr>
          </a:lstStyle>
          <a:p>
            <a:pPr lvl="0">
              <a:defRPr sz="1800">
                <a:solidFill>
                  <a:srgbClr val="000000"/>
                </a:solidFill>
              </a:defRPr>
            </a:pPr>
            <a:r>
              <a:rPr sz="2400">
                <a:solidFill>
                  <a:srgbClr val="FFFFFF"/>
                </a:solidFill>
              </a:rPr>
              <a:t>Leadership Wake</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 presetID="9" grpId="1" fill="hold">
                                  <p:stCondLst>
                                    <p:cond delay="0"/>
                                  </p:stCondLst>
                                  <p:iterate type="el" backwards="0">
                                    <p:tmAbs val="0"/>
                                  </p:iterate>
                                  <p:childTnLst>
                                    <p:set>
                                      <p:cBhvr>
                                        <p:cTn id="6" fill="hold"/>
                                        <p:tgtEl>
                                          <p:spTgt spid="168"/>
                                        </p:tgtEl>
                                        <p:attrNameLst>
                                          <p:attrName>style.visibility</p:attrName>
                                        </p:attrNameLst>
                                      </p:cBhvr>
                                      <p:to>
                                        <p:strVal val="visible"/>
                                      </p:to>
                                    </p:set>
                                    <p:animEffect filter="dissolve(down)" transition="in">
                                      <p:cBhvr>
                                        <p:cTn id="7"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58" name="Shape 58"/>
          <p:cNvSpPr/>
          <p:nvPr>
            <p:ph type="title"/>
          </p:nvPr>
        </p:nvSpPr>
        <p:spPr>
          <a:prstGeom prst="rect">
            <a:avLst/>
          </a:prstGeom>
        </p:spPr>
        <p:txBody>
          <a:bodyPr/>
          <a:lstStyle/>
          <a:p>
            <a:pPr lvl="0">
              <a:defRPr b="0" sz="1800">
                <a:uFillTx/>
              </a:defRPr>
            </a:pPr>
            <a:r>
              <a:rPr b="1" sz="3200">
                <a:uFill>
                  <a:solidFill/>
                </a:uFill>
              </a:rPr>
              <a:t>Agenda</a:t>
            </a:r>
          </a:p>
        </p:txBody>
      </p:sp>
      <p:sp>
        <p:nvSpPr>
          <p:cNvPr id="59" name="Shape 59"/>
          <p:cNvSpPr/>
          <p:nvPr>
            <p:ph type="body" idx="1"/>
          </p:nvPr>
        </p:nvSpPr>
        <p:spPr>
          <a:xfrm>
            <a:off x="685800" y="1739900"/>
            <a:ext cx="7772400" cy="5181600"/>
          </a:xfrm>
          <a:prstGeom prst="rect">
            <a:avLst/>
          </a:prstGeom>
        </p:spPr>
        <p:txBody>
          <a:bodyPr/>
          <a:lstStyle/>
          <a:p>
            <a:pPr lvl="0" marL="285750" indent="-285750">
              <a:spcBef>
                <a:spcPts val="400"/>
              </a:spcBef>
              <a:defRPr sz="1800">
                <a:uFillTx/>
              </a:defRPr>
            </a:pPr>
            <a:r>
              <a:rPr sz="2000">
                <a:uFill>
                  <a:solidFill/>
                </a:uFill>
              </a:rPr>
              <a:t>Praise and worship </a:t>
            </a:r>
            <a:endParaRPr sz="2000">
              <a:uFill>
                <a:solidFill/>
              </a:uFill>
            </a:endParaRPr>
          </a:p>
          <a:p>
            <a:pPr lvl="0" marL="285750" indent="-285750">
              <a:spcBef>
                <a:spcPts val="400"/>
              </a:spcBef>
              <a:defRPr sz="1800">
                <a:uFillTx/>
              </a:defRPr>
            </a:pPr>
            <a:r>
              <a:rPr sz="2000">
                <a:uFill>
                  <a:solidFill/>
                </a:uFill>
              </a:rPr>
              <a:t>Welcome/Introduction</a:t>
            </a:r>
            <a:endParaRPr sz="2400">
              <a:uFill>
                <a:solidFill/>
              </a:uFill>
            </a:endParaRPr>
          </a:p>
          <a:p>
            <a:pPr lvl="0" marL="285750" indent="-285750">
              <a:spcBef>
                <a:spcPts val="400"/>
              </a:spcBef>
              <a:defRPr sz="1800">
                <a:uFillTx/>
              </a:defRPr>
            </a:pPr>
            <a:r>
              <a:rPr sz="2000">
                <a:uFill>
                  <a:solidFill/>
                </a:uFill>
              </a:rPr>
              <a:t>Challenge/prayer</a:t>
            </a:r>
            <a:endParaRPr sz="2400">
              <a:uFill>
                <a:solidFill/>
              </a:uFill>
            </a:endParaRPr>
          </a:p>
          <a:p>
            <a:pPr lvl="0" marL="285750" indent="-285750">
              <a:spcBef>
                <a:spcPts val="400"/>
              </a:spcBef>
              <a:defRPr sz="1800">
                <a:uFillTx/>
              </a:defRPr>
            </a:pPr>
            <a:r>
              <a:rPr sz="2000">
                <a:uFill>
                  <a:solidFill/>
                </a:uFill>
              </a:rPr>
              <a:t>Teaching – Call of Leadership Session I</a:t>
            </a:r>
            <a:endParaRPr sz="2400">
              <a:uFill>
                <a:solidFill/>
              </a:uFill>
            </a:endParaRPr>
          </a:p>
          <a:p>
            <a:pPr lvl="0" marL="285750" indent="-285750">
              <a:spcBef>
                <a:spcPts val="400"/>
              </a:spcBef>
              <a:defRPr sz="1800">
                <a:uFillTx/>
              </a:defRPr>
            </a:pPr>
            <a:r>
              <a:rPr sz="2000">
                <a:uFill>
                  <a:solidFill/>
                </a:uFill>
              </a:rPr>
              <a:t>Break</a:t>
            </a:r>
            <a:endParaRPr sz="2400">
              <a:uFill>
                <a:solidFill/>
              </a:uFill>
            </a:endParaRPr>
          </a:p>
          <a:p>
            <a:pPr lvl="0" marL="285750" indent="-285750">
              <a:spcBef>
                <a:spcPts val="400"/>
              </a:spcBef>
              <a:defRPr sz="1800">
                <a:uFillTx/>
              </a:defRPr>
            </a:pPr>
            <a:r>
              <a:rPr sz="2000">
                <a:uFill>
                  <a:solidFill/>
                </a:uFill>
              </a:rPr>
              <a:t>Teaching – Call of Leadership Session II</a:t>
            </a:r>
            <a:endParaRPr sz="2400">
              <a:uFill>
                <a:solidFill/>
              </a:uFill>
            </a:endParaRPr>
          </a:p>
          <a:p>
            <a:pPr lvl="0" marL="285750" indent="-285750">
              <a:spcBef>
                <a:spcPts val="400"/>
              </a:spcBef>
              <a:defRPr sz="1800">
                <a:uFillTx/>
              </a:defRPr>
            </a:pPr>
            <a:r>
              <a:rPr sz="2000">
                <a:uFill>
                  <a:solidFill/>
                </a:uFill>
              </a:rPr>
              <a:t>Action List</a:t>
            </a:r>
            <a:endParaRPr sz="2400">
              <a:uFill>
                <a:solidFill/>
              </a:uFill>
            </a:endParaRPr>
          </a:p>
          <a:p>
            <a:pPr lvl="0" marL="285750" indent="-285750">
              <a:spcBef>
                <a:spcPts val="400"/>
              </a:spcBef>
              <a:defRPr sz="1800">
                <a:uFillTx/>
              </a:defRPr>
            </a:pPr>
            <a:r>
              <a:rPr sz="2000">
                <a:uFill>
                  <a:solidFill/>
                </a:uFill>
              </a:rPr>
              <a:t>Distribute Materials</a:t>
            </a:r>
            <a:endParaRPr sz="2400">
              <a:uFill>
                <a:solidFill/>
              </a:uFill>
            </a:endParaRPr>
          </a:p>
          <a:p>
            <a:pPr lvl="0" marL="285750" indent="-285750">
              <a:spcBef>
                <a:spcPts val="400"/>
              </a:spcBef>
              <a:defRPr sz="1800">
                <a:uFillTx/>
              </a:defRPr>
            </a:pPr>
            <a:r>
              <a:rPr sz="2000">
                <a:uFill>
                  <a:solidFill/>
                </a:uFill>
              </a:rPr>
              <a:t>Receive $15.00 per Student </a:t>
            </a:r>
            <a:endParaRPr sz="2000">
              <a:uFill>
                <a:solidFill/>
              </a:uFill>
            </a:endParaRPr>
          </a:p>
          <a:p>
            <a:pPr lvl="0" marL="285750" indent="-285750">
              <a:spcBef>
                <a:spcPts val="400"/>
              </a:spcBef>
              <a:defRPr sz="1800">
                <a:uFillTx/>
              </a:defRPr>
            </a:pPr>
            <a:r>
              <a:rPr sz="2000">
                <a:uFill>
                  <a:solidFill/>
                </a:uFill>
              </a:rPr>
              <a:t>Meal Assignments for Following Weeks</a:t>
            </a:r>
            <a:endParaRPr sz="2400">
              <a:uFill>
                <a:solidFill/>
              </a:uFill>
            </a:endParaRPr>
          </a:p>
          <a:p>
            <a:pPr lvl="0" marL="285750" indent="-285750">
              <a:spcBef>
                <a:spcPts val="400"/>
              </a:spcBef>
              <a:defRPr sz="1800">
                <a:uFillTx/>
              </a:defRPr>
            </a:pPr>
            <a:r>
              <a:rPr sz="2000">
                <a:uFill>
                  <a:solidFill/>
                </a:uFill>
              </a:rPr>
              <a:t>Close with prayer.</a:t>
            </a:r>
          </a:p>
        </p:txBody>
      </p:sp>
    </p:spTree>
  </p:cSld>
  <p:clrMapOvr>
    <a:masterClrMapping/>
  </p:clrMapOvr>
  <p:transition spd="med"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72" name="Shape 172"/>
          <p:cNvSpPr/>
          <p:nvPr>
            <p:ph type="title"/>
          </p:nvPr>
        </p:nvSpPr>
        <p:spPr>
          <a:prstGeom prst="rect">
            <a:avLst/>
          </a:prstGeom>
        </p:spPr>
        <p:txBody>
          <a:bodyPr/>
          <a:lstStyle/>
          <a:p>
            <a:pPr lvl="0">
              <a:defRPr b="0" sz="1800">
                <a:uFillTx/>
              </a:defRPr>
            </a:pPr>
            <a:r>
              <a:rPr b="1" sz="3200">
                <a:uFill>
                  <a:solidFill/>
                </a:uFill>
              </a:rPr>
              <a:t>Questions?</a:t>
            </a:r>
          </a:p>
        </p:txBody>
      </p:sp>
      <p:pic>
        <p:nvPicPr>
          <p:cNvPr id="173" name="droppedImage.png"/>
          <p:cNvPicPr/>
          <p:nvPr/>
        </p:nvPicPr>
        <p:blipFill>
          <a:blip r:embed="rId2">
            <a:extLst/>
          </a:blip>
          <a:stretch>
            <a:fillRect/>
          </a:stretch>
        </p:blipFill>
        <p:spPr>
          <a:xfrm>
            <a:off x="876300" y="1560321"/>
            <a:ext cx="7328524" cy="4876801"/>
          </a:xfrm>
          <a:prstGeom prst="rect">
            <a:avLst/>
          </a:prstGeom>
          <a:ln w="12700">
            <a:miter lim="400000"/>
          </a:ln>
        </p:spPr>
      </p:pic>
    </p:spTree>
  </p:cSld>
  <p:clrMapOvr>
    <a:masterClrMapping/>
  </p:clrMapOvr>
  <p:transition spd="med"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76" name="Shape 176"/>
          <p:cNvSpPr/>
          <p:nvPr>
            <p:ph type="title"/>
          </p:nvPr>
        </p:nvSpPr>
        <p:spPr>
          <a:xfrm>
            <a:off x="228600" y="0"/>
            <a:ext cx="5588000" cy="1371600"/>
          </a:xfrm>
          <a:prstGeom prst="rect">
            <a:avLst/>
          </a:prstGeom>
        </p:spPr>
        <p:txBody>
          <a:bodyPr/>
          <a:lstStyle/>
          <a:p>
            <a:pPr lvl="0">
              <a:defRPr b="0" sz="1800">
                <a:uFillTx/>
              </a:defRPr>
            </a:pPr>
            <a:r>
              <a:rPr b="1" sz="3200">
                <a:uFill>
                  <a:solidFill/>
                </a:uFill>
              </a:rPr>
              <a:t>Action List </a:t>
            </a:r>
            <a:r>
              <a:rPr b="1" sz="2400">
                <a:uFill>
                  <a:solidFill/>
                </a:uFill>
              </a:rPr>
              <a:t>(Prep for Next Week)</a:t>
            </a:r>
          </a:p>
        </p:txBody>
      </p:sp>
      <p:sp>
        <p:nvSpPr>
          <p:cNvPr id="177" name="Shape 177"/>
          <p:cNvSpPr/>
          <p:nvPr>
            <p:ph type="body" idx="1"/>
          </p:nvPr>
        </p:nvSpPr>
        <p:spPr>
          <a:xfrm>
            <a:off x="675029" y="1649413"/>
            <a:ext cx="7924801" cy="5181601"/>
          </a:xfrm>
          <a:prstGeom prst="rect">
            <a:avLst/>
          </a:prstGeom>
        </p:spPr>
        <p:txBody>
          <a:bodyPr/>
          <a:lstStyle/>
          <a:p>
            <a:pPr lvl="0">
              <a:defRPr sz="1800">
                <a:uFillTx/>
              </a:defRPr>
            </a:pPr>
            <a:r>
              <a:rPr sz="2400">
                <a:uFill>
                  <a:solidFill/>
                </a:uFill>
              </a:rPr>
              <a:t>Have Devotions &amp; Prayer Daily</a:t>
            </a:r>
            <a:endParaRPr sz="2400">
              <a:uFill>
                <a:solidFill/>
              </a:uFill>
            </a:endParaRPr>
          </a:p>
          <a:p>
            <a:pPr lvl="0">
              <a:defRPr sz="1800">
                <a:uFillTx/>
              </a:defRPr>
            </a:pPr>
            <a:r>
              <a:rPr sz="2400">
                <a:uFill>
                  <a:solidFill/>
                </a:uFill>
              </a:rPr>
              <a:t>Read “Prayer is invading the impossible” by Jack Hayford.</a:t>
            </a:r>
            <a:endParaRPr sz="2400">
              <a:uFill>
                <a:solidFill/>
              </a:uFill>
            </a:endParaRPr>
          </a:p>
          <a:p>
            <a:pPr lvl="0">
              <a:defRPr sz="1800">
                <a:uFillTx/>
              </a:defRPr>
            </a:pPr>
            <a:r>
              <a:rPr sz="2400">
                <a:uFill>
                  <a:solidFill/>
                </a:uFill>
              </a:rPr>
              <a:t>Listen to </a:t>
            </a:r>
            <a:r>
              <a:rPr sz="2400">
                <a:uFill>
                  <a:solidFill/>
                </a:uFill>
              </a:rPr>
              <a:t> "</a:t>
            </a:r>
            <a:r>
              <a:rPr i="1" sz="2400">
                <a:uFill>
                  <a:solidFill/>
                </a:uFill>
              </a:rPr>
              <a:t>Seeking God's Face</a:t>
            </a:r>
            <a:r>
              <a:rPr sz="2400">
                <a:uFill>
                  <a:solidFill/>
                </a:uFill>
              </a:rPr>
              <a:t>"</a:t>
            </a:r>
            <a:r>
              <a:rPr sz="2400">
                <a:uFill>
                  <a:solidFill/>
                </a:uFill>
              </a:rPr>
              <a:t> by </a:t>
            </a:r>
            <a:r>
              <a:rPr sz="2400">
                <a:uFill>
                  <a:solidFill/>
                </a:uFill>
              </a:rPr>
              <a:t>Greg Hester</a:t>
            </a:r>
            <a:r>
              <a:rPr sz="2400">
                <a:uFill>
                  <a:solidFill/>
                </a:uFill>
              </a:rPr>
              <a:t>.</a:t>
            </a:r>
            <a:endParaRPr sz="2400">
              <a:uFill>
                <a:solidFill/>
              </a:uFill>
            </a:endParaRPr>
          </a:p>
          <a:p>
            <a:pPr lvl="0">
              <a:defRPr sz="1800">
                <a:uFillTx/>
              </a:defRPr>
            </a:pPr>
            <a:r>
              <a:rPr sz="2400">
                <a:uFill>
                  <a:solidFill/>
                </a:uFill>
              </a:rPr>
              <a:t>Use the online worksheet and list all of your strengths and potential strengths, weaknesses and potential weaknesses as a leader. </a:t>
            </a:r>
            <a:endParaRPr sz="2400">
              <a:uFill>
                <a:solidFill/>
              </a:uFill>
            </a:endParaRPr>
          </a:p>
          <a:p>
            <a:pPr lvl="0">
              <a:defRPr sz="1800">
                <a:uFillTx/>
              </a:defRPr>
            </a:pPr>
            <a:r>
              <a:rPr sz="2400">
                <a:uFill>
                  <a:solidFill/>
                </a:uFill>
              </a:rPr>
              <a:t>Memorize Core Values #1, #2, #3, #4 &amp; #5</a:t>
            </a:r>
            <a:endParaRPr sz="2400">
              <a:uFill>
                <a:solidFill/>
              </a:uFill>
            </a:endParaRPr>
          </a:p>
          <a:p>
            <a:pPr lvl="0">
              <a:defRPr sz="1800">
                <a:uFillTx/>
              </a:defRPr>
            </a:pPr>
            <a:r>
              <a:rPr sz="2400">
                <a:uFill>
                  <a:solidFill/>
                </a:uFill>
              </a:rPr>
              <a:t>Be ready for a Core Value Quiz next week!</a:t>
            </a:r>
            <a:endParaRPr sz="2400">
              <a:uFill>
                <a:solidFill/>
              </a:uFill>
            </a:endParaRPr>
          </a:p>
          <a:p>
            <a:pPr lvl="0">
              <a:defRPr sz="1800">
                <a:uFillTx/>
              </a:defRPr>
            </a:pPr>
            <a:r>
              <a:rPr sz="2400">
                <a:uFill>
                  <a:solidFill/>
                </a:uFill>
              </a:rPr>
              <a:t>Complete the Online Discussion Questions</a:t>
            </a:r>
          </a:p>
        </p:txBody>
      </p:sp>
    </p:spTree>
  </p:cSld>
  <p:clrMapOvr>
    <a:masterClrMapping/>
  </p:clrMapOvr>
  <p:transition spd="med"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82" name="Shape 182"/>
          <p:cNvSpPr/>
          <p:nvPr>
            <p:ph type="title"/>
          </p:nvPr>
        </p:nvSpPr>
        <p:spPr>
          <a:xfrm>
            <a:off x="228600" y="0"/>
            <a:ext cx="5588000" cy="1371600"/>
          </a:xfrm>
          <a:prstGeom prst="rect">
            <a:avLst/>
          </a:prstGeom>
        </p:spPr>
        <p:txBody>
          <a:bodyPr/>
          <a:lstStyle/>
          <a:p>
            <a:pPr lvl="0">
              <a:defRPr b="0" sz="1800">
                <a:uFillTx/>
              </a:defRPr>
            </a:pPr>
            <a:r>
              <a:rPr b="1" sz="3200">
                <a:uFill>
                  <a:solidFill/>
                </a:uFill>
              </a:rPr>
              <a:t>Online Discussion Questions</a:t>
            </a:r>
          </a:p>
        </p:txBody>
      </p:sp>
      <p:sp>
        <p:nvSpPr>
          <p:cNvPr id="183" name="Shape 183"/>
          <p:cNvSpPr/>
          <p:nvPr>
            <p:ph type="body" idx="1"/>
          </p:nvPr>
        </p:nvSpPr>
        <p:spPr>
          <a:xfrm>
            <a:off x="675029" y="1649413"/>
            <a:ext cx="7924801" cy="5181601"/>
          </a:xfrm>
          <a:prstGeom prst="rect">
            <a:avLst/>
          </a:prstGeom>
        </p:spPr>
        <p:txBody>
          <a:bodyPr/>
          <a:lstStyle/>
          <a:p>
            <a:pPr lvl="0">
              <a:defRPr sz="1800">
                <a:uFillTx/>
              </a:defRPr>
            </a:pPr>
            <a:r>
              <a:rPr sz="2400">
                <a:uFill>
                  <a:solidFill/>
                </a:uFill>
              </a:rPr>
              <a:t>Each Week, you’ll have 5-10 Online Discussion Questions that we want you to answer BEFORE coming to class next time.</a:t>
            </a:r>
            <a:endParaRPr sz="2400">
              <a:uFill>
                <a:solidFill/>
              </a:uFill>
            </a:endParaRPr>
          </a:p>
          <a:p>
            <a:pPr lvl="0">
              <a:defRPr sz="1800">
                <a:uFillTx/>
              </a:defRPr>
            </a:pPr>
            <a:r>
              <a:rPr sz="2400" u="sng">
                <a:uFill>
                  <a:solidFill/>
                </a:uFill>
                <a:hlinkClick r:id="rId3" invalidUrl="" action="" tgtFrame="" tooltip="" history="1" highlightClick="0" endSnd="0"/>
              </a:rPr>
              <a:t>http://lts.newhopetown.org</a:t>
            </a:r>
          </a:p>
        </p:txBody>
      </p:sp>
    </p:spTree>
  </p:cSld>
  <p:clrMapOvr>
    <a:masterClrMapping/>
  </p:clrMapOvr>
  <p:transition spd="med"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7" name="pasted-image.tif"/>
          <p:cNvPicPr/>
          <p:nvPr/>
        </p:nvPicPr>
        <p:blipFill>
          <a:blip r:embed="rId2">
            <a:extLst/>
          </a:blip>
          <a:stretch>
            <a:fillRect/>
          </a:stretch>
        </p:blipFill>
        <p:spPr>
          <a:xfrm>
            <a:off x="-502744" y="-45130"/>
            <a:ext cx="10149488" cy="7142702"/>
          </a:xfrm>
          <a:prstGeom prst="rect">
            <a:avLst/>
          </a:prstGeom>
          <a:ln w="12700">
            <a:miter lim="400000"/>
          </a:ln>
        </p:spPr>
      </p:pic>
      <p:sp>
        <p:nvSpPr>
          <p:cNvPr id="188" name="Shape 18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189" name="Shape 189"/>
          <p:cNvSpPr/>
          <p:nvPr>
            <p:ph type="title"/>
          </p:nvPr>
        </p:nvSpPr>
        <p:spPr>
          <a:prstGeom prst="rect">
            <a:avLst/>
          </a:prstGeom>
        </p:spPr>
        <p:txBody>
          <a:bodyPr/>
          <a:lstStyle>
            <a:lvl1pPr>
              <a:defRPr>
                <a:solidFill>
                  <a:srgbClr val="FFFFFF"/>
                </a:solidFill>
                <a:uFill>
                  <a:solidFill>
                    <a:srgbClr val="FFFFFF"/>
                  </a:solidFill>
                </a:uFill>
              </a:defRPr>
            </a:lvl1pPr>
          </a:lstStyle>
          <a:p>
            <a:pPr lvl="0">
              <a:defRPr b="0" sz="1800">
                <a:solidFill>
                  <a:srgbClr val="000000"/>
                </a:solidFill>
                <a:uFillTx/>
              </a:defRPr>
            </a:pPr>
            <a:r>
              <a:rPr b="1" sz="3200">
                <a:solidFill>
                  <a:srgbClr val="FFFFFF"/>
                </a:solidFill>
                <a:uFill>
                  <a:solidFill>
                    <a:srgbClr val="FFFFFF"/>
                  </a:solidFill>
                </a:uFill>
              </a:rPr>
              <a:t>Conclude</a:t>
            </a:r>
          </a:p>
        </p:txBody>
      </p:sp>
      <p:sp>
        <p:nvSpPr>
          <p:cNvPr id="190" name="Shape 190"/>
          <p:cNvSpPr/>
          <p:nvPr>
            <p:ph type="body" idx="1"/>
          </p:nvPr>
        </p:nvSpPr>
        <p:spPr>
          <a:xfrm>
            <a:off x="685800" y="1981200"/>
            <a:ext cx="7772400" cy="2857500"/>
          </a:xfrm>
          <a:prstGeom prst="rect">
            <a:avLst/>
          </a:prstGeom>
          <a:effectLst>
            <a:outerShdw sx="100000" sy="100000" kx="0" ky="0" algn="b" rotWithShape="0" blurRad="63500" dist="25400" dir="5400000">
              <a:srgbClr val="000000">
                <a:alpha val="50000"/>
              </a:srgbClr>
            </a:outerShdw>
          </a:effectLst>
        </p:spPr>
        <p:txBody>
          <a:bodyPr/>
          <a:lstStyle/>
          <a:p>
            <a:pPr lvl="0">
              <a:defRPr sz="1800">
                <a:uFillTx/>
              </a:defRPr>
            </a:pPr>
            <a:r>
              <a:rPr b="1" sz="2400">
                <a:solidFill>
                  <a:srgbClr val="FFFFFF"/>
                </a:solidFill>
                <a:uFill>
                  <a:solidFill>
                    <a:srgbClr val="FFFFFF"/>
                  </a:solidFill>
                </a:uFill>
              </a:rPr>
              <a:t>Receive $$ per Student</a:t>
            </a:r>
            <a:endParaRPr b="1" sz="2400">
              <a:solidFill>
                <a:srgbClr val="FFFFFF"/>
              </a:solidFill>
              <a:uFill>
                <a:solidFill>
                  <a:srgbClr val="FFFFFF"/>
                </a:solidFill>
              </a:uFill>
            </a:endParaRPr>
          </a:p>
          <a:p>
            <a:pPr lvl="1">
              <a:spcBef>
                <a:spcPts val="500"/>
              </a:spcBef>
              <a:defRPr sz="1800">
                <a:uFillTx/>
              </a:defRPr>
            </a:pPr>
            <a:r>
              <a:rPr b="1" sz="2400">
                <a:solidFill>
                  <a:srgbClr val="FFFFFF"/>
                </a:solidFill>
                <a:uFill>
                  <a:solidFill>
                    <a:srgbClr val="FFFFFF"/>
                  </a:solidFill>
                </a:uFill>
              </a:rPr>
              <a:t>$15 per a LTS Basics student</a:t>
            </a:r>
            <a:endParaRPr b="1" sz="2400">
              <a:solidFill>
                <a:srgbClr val="FFFFFF"/>
              </a:solidFill>
              <a:uFill>
                <a:solidFill>
                  <a:srgbClr val="FFFFFF"/>
                </a:solidFill>
              </a:uFill>
            </a:endParaRPr>
          </a:p>
          <a:p>
            <a:pPr lvl="1">
              <a:spcBef>
                <a:spcPts val="500"/>
              </a:spcBef>
              <a:defRPr sz="1800">
                <a:uFillTx/>
              </a:defRPr>
            </a:pPr>
            <a:r>
              <a:rPr b="1" sz="2400">
                <a:solidFill>
                  <a:srgbClr val="FFFFFF"/>
                </a:solidFill>
                <a:uFill>
                  <a:solidFill>
                    <a:srgbClr val="FFFFFF"/>
                  </a:solidFill>
                </a:uFill>
              </a:rPr>
              <a:t>$10 per an LTS GG student</a:t>
            </a:r>
            <a:endParaRPr b="1" sz="2400">
              <a:solidFill>
                <a:srgbClr val="FFFFFF"/>
              </a:solidFill>
              <a:uFill>
                <a:solidFill>
                  <a:srgbClr val="FFFFFF"/>
                </a:solidFill>
              </a:uFill>
            </a:endParaRPr>
          </a:p>
          <a:p>
            <a:pPr lvl="0">
              <a:defRPr sz="1800">
                <a:uFillTx/>
              </a:defRPr>
            </a:pPr>
            <a:r>
              <a:rPr b="1" sz="2400">
                <a:solidFill>
                  <a:srgbClr val="FFFFFF"/>
                </a:solidFill>
                <a:uFill>
                  <a:solidFill>
                    <a:srgbClr val="FFFFFF"/>
                  </a:solidFill>
                </a:uFill>
              </a:rPr>
              <a:t>Assign Refreshments </a:t>
            </a:r>
            <a:endParaRPr b="1" sz="2400">
              <a:solidFill>
                <a:srgbClr val="FFFFFF"/>
              </a:solidFill>
              <a:uFill>
                <a:solidFill>
                  <a:srgbClr val="FFFFFF"/>
                </a:solidFill>
              </a:uFill>
            </a:endParaRPr>
          </a:p>
          <a:p>
            <a:pPr lvl="0">
              <a:defRPr sz="1800">
                <a:uFillTx/>
              </a:defRPr>
            </a:pPr>
            <a:r>
              <a:rPr b="1" sz="2400">
                <a:solidFill>
                  <a:srgbClr val="FFFFFF"/>
                </a:solidFill>
                <a:uFill>
                  <a:solidFill>
                    <a:srgbClr val="FFFFFF"/>
                  </a:solidFill>
                </a:uFill>
              </a:rPr>
              <a:t>Close with prayer.</a:t>
            </a:r>
          </a:p>
        </p:txBody>
      </p:sp>
    </p:spTree>
  </p:cSld>
  <p:clrMapOvr>
    <a:masterClrMapping/>
  </p:clrMapOvr>
  <p:transition spd="med"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62" name="Shape 62"/>
          <p:cNvSpPr/>
          <p:nvPr>
            <p:ph type="title"/>
          </p:nvPr>
        </p:nvSpPr>
        <p:spPr>
          <a:prstGeom prst="rect">
            <a:avLst/>
          </a:prstGeom>
        </p:spPr>
        <p:txBody>
          <a:bodyPr/>
          <a:lstStyle/>
          <a:p>
            <a:pPr lvl="0">
              <a:defRPr b="0" sz="1800">
                <a:uFillTx/>
              </a:defRPr>
            </a:pPr>
            <a:r>
              <a:rPr b="1" sz="3200">
                <a:uFill>
                  <a:solidFill/>
                </a:uFill>
              </a:rPr>
              <a:t>Welcome to LTS</a:t>
            </a:r>
          </a:p>
        </p:txBody>
      </p:sp>
      <p:sp>
        <p:nvSpPr>
          <p:cNvPr id="63" name="Shape 63"/>
          <p:cNvSpPr/>
          <p:nvPr>
            <p:ph type="body" idx="1"/>
          </p:nvPr>
        </p:nvSpPr>
        <p:spPr>
          <a:prstGeom prst="rect">
            <a:avLst/>
          </a:prstGeom>
        </p:spPr>
        <p:txBody>
          <a:bodyPr/>
          <a:lstStyle/>
          <a:p>
            <a:pPr lvl="0">
              <a:defRPr sz="1800">
                <a:uFillTx/>
              </a:defRPr>
            </a:pPr>
            <a:r>
              <a:rPr sz="2400">
                <a:uFill>
                  <a:solidFill/>
                </a:uFill>
              </a:rPr>
              <a:t>Welcome to the “Stretch for God”!</a:t>
            </a:r>
            <a:endParaRPr sz="2400">
              <a:uFill>
                <a:solidFill/>
              </a:uFill>
            </a:endParaRPr>
          </a:p>
          <a:p>
            <a:pPr lvl="1">
              <a:defRPr sz="1800">
                <a:uFillTx/>
              </a:defRPr>
            </a:pPr>
            <a:r>
              <a:rPr sz="2000">
                <a:uFill>
                  <a:solidFill/>
                </a:uFill>
              </a:rPr>
              <a:t>LTS Basics is a 3 week intensive training program designed to equip everyday people who love God for ministry leadership.</a:t>
            </a:r>
            <a:endParaRPr sz="2000">
              <a:uFill>
                <a:solidFill/>
              </a:uFill>
            </a:endParaRPr>
          </a:p>
          <a:p>
            <a:pPr lvl="1">
              <a:defRPr sz="1800">
                <a:uFillTx/>
              </a:defRPr>
            </a:pPr>
            <a:r>
              <a:rPr sz="2000">
                <a:uFill>
                  <a:solidFill/>
                </a:uFill>
              </a:rPr>
              <a:t>LTS GG is a 4 week intensive training program designed to equip leaders to specifically lead NHT GG’s.  This course immediately follows LTS Basics.</a:t>
            </a:r>
            <a:endParaRPr sz="2000">
              <a:uFill>
                <a:solidFill/>
              </a:uFill>
            </a:endParaRPr>
          </a:p>
          <a:p>
            <a:pPr lvl="1">
              <a:defRPr sz="1800">
                <a:uFillTx/>
              </a:defRPr>
            </a:pPr>
            <a:r>
              <a:rPr sz="2000">
                <a:uFill>
                  <a:solidFill/>
                </a:uFill>
              </a:rPr>
              <a:t>Each week we have 2 teachings and for homework you’ll read a book and potentially listen to an audio sermon and complete study worksheets for both.</a:t>
            </a:r>
            <a:endParaRPr sz="2000">
              <a:uFill>
                <a:solidFill/>
              </a:uFill>
            </a:endParaRPr>
          </a:p>
          <a:p>
            <a:pPr lvl="1">
              <a:defRPr sz="1800">
                <a:uFillTx/>
              </a:defRPr>
            </a:pPr>
            <a:r>
              <a:rPr sz="2000">
                <a:uFill>
                  <a:solidFill/>
                </a:uFill>
              </a:rPr>
              <a:t>We’ll </a:t>
            </a:r>
            <a:r>
              <a:rPr sz="2000" u="sng">
                <a:uFill>
                  <a:solidFill/>
                </a:uFill>
              </a:rPr>
              <a:t>fast as a group</a:t>
            </a:r>
            <a:r>
              <a:rPr sz="2000">
                <a:uFill>
                  <a:solidFill/>
                </a:uFill>
              </a:rPr>
              <a:t> on the day of our meeting</a:t>
            </a:r>
            <a:endParaRPr sz="2000">
              <a:uFill>
                <a:solidFill/>
              </a:uFill>
            </a:endParaRPr>
          </a:p>
          <a:p>
            <a:pPr lvl="0">
              <a:spcBef>
                <a:spcPts val="400"/>
              </a:spcBef>
              <a:defRPr sz="1800">
                <a:uFillTx/>
              </a:defRPr>
            </a:pPr>
            <a:endParaRPr sz="2000">
              <a:uFill>
                <a:solidFill/>
              </a:uFill>
            </a:endParaRPr>
          </a:p>
          <a:p>
            <a:pPr lvl="0">
              <a:spcBef>
                <a:spcPts val="400"/>
              </a:spcBef>
              <a:defRPr sz="1800">
                <a:uFillTx/>
              </a:defRPr>
            </a:pPr>
            <a:r>
              <a:rPr sz="2000">
                <a:uFill>
                  <a:solidFill/>
                </a:uFill>
              </a:rPr>
              <a:t>Prayer for Students and Teachers!</a:t>
            </a:r>
          </a:p>
        </p:txBody>
      </p:sp>
    </p:spTree>
  </p:cSld>
  <p:clrMapOvr>
    <a:masterClrMapping/>
  </p:clrMapOvr>
  <p:transition spd="med"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66" name="Shape 66"/>
          <p:cNvSpPr/>
          <p:nvPr>
            <p:ph type="title"/>
          </p:nvPr>
        </p:nvSpPr>
        <p:spPr>
          <a:prstGeom prst="rect">
            <a:avLst/>
          </a:prstGeom>
        </p:spPr>
        <p:txBody>
          <a:bodyPr/>
          <a:lstStyle/>
          <a:p>
            <a:pPr lvl="0">
              <a:defRPr b="0" sz="1800">
                <a:uFillTx/>
              </a:defRPr>
            </a:pPr>
            <a:r>
              <a:rPr b="1" sz="3200">
                <a:uFill>
                  <a:solidFill/>
                </a:uFill>
              </a:rPr>
              <a:t>God’s End Time Purpose</a:t>
            </a:r>
          </a:p>
        </p:txBody>
      </p:sp>
      <p:sp>
        <p:nvSpPr>
          <p:cNvPr id="67" name="Shape 67"/>
          <p:cNvSpPr/>
          <p:nvPr>
            <p:ph type="body" idx="1"/>
          </p:nvPr>
        </p:nvSpPr>
        <p:spPr>
          <a:xfrm>
            <a:off x="685800" y="1676400"/>
            <a:ext cx="7772400" cy="5181600"/>
          </a:xfrm>
          <a:prstGeom prst="rect">
            <a:avLst/>
          </a:prstGeom>
        </p:spPr>
        <p:txBody>
          <a:bodyPr/>
          <a:lstStyle/>
          <a:p>
            <a:pPr lvl="0" marL="285750" indent="-285750">
              <a:defRPr sz="1800">
                <a:uFillTx/>
              </a:defRPr>
            </a:pPr>
            <a:r>
              <a:rPr sz="2000">
                <a:uFill>
                  <a:solidFill/>
                </a:uFill>
              </a:rPr>
              <a:t>Joel 2:28-29, ”And it shall come to pass afterward That </a:t>
            </a:r>
            <a:r>
              <a:rPr b="1" sz="2000" u="sng">
                <a:uFill>
                  <a:solidFill/>
                </a:uFill>
              </a:rPr>
              <a:t>I will pour out My Spirit on all flesh</a:t>
            </a:r>
            <a:r>
              <a:rPr sz="2000">
                <a:uFill>
                  <a:solidFill/>
                </a:uFill>
              </a:rPr>
              <a:t>; Your sons and your daughters shall prophesy, Your old men shall dream dreams, Your young men shall see visions." </a:t>
            </a:r>
            <a:endParaRPr sz="2400">
              <a:uFill>
                <a:solidFill/>
              </a:uFill>
            </a:endParaRPr>
          </a:p>
          <a:p>
            <a:pPr lvl="0">
              <a:defRPr sz="1800">
                <a:uFillTx/>
              </a:defRPr>
            </a:pPr>
            <a:endParaRPr sz="2400">
              <a:uFill>
                <a:solidFill/>
              </a:uFill>
            </a:endParaRPr>
          </a:p>
          <a:p>
            <a:pPr lvl="0" marL="285750" indent="-285750">
              <a:defRPr sz="1800">
                <a:uFillTx/>
              </a:defRPr>
            </a:pPr>
            <a:r>
              <a:rPr sz="2000">
                <a:uFill>
                  <a:solidFill/>
                </a:uFill>
              </a:rPr>
              <a:t>God's purposes are now! </a:t>
            </a:r>
            <a:endParaRPr sz="2400">
              <a:uFill>
                <a:solidFill/>
              </a:uFill>
            </a:endParaRPr>
          </a:p>
          <a:p>
            <a:pPr lvl="1">
              <a:defRPr sz="1800">
                <a:uFillTx/>
              </a:defRPr>
            </a:pPr>
            <a:r>
              <a:rPr sz="2000">
                <a:uFill>
                  <a:solidFill/>
                </a:uFill>
              </a:rPr>
              <a:t>Acts 2:14-17 (verse 16), “But </a:t>
            </a:r>
            <a:r>
              <a:rPr b="1" sz="2000">
                <a:uFill>
                  <a:solidFill/>
                </a:uFill>
              </a:rPr>
              <a:t>this is that </a:t>
            </a:r>
            <a:r>
              <a:rPr sz="2000">
                <a:uFill>
                  <a:solidFill/>
                </a:uFill>
              </a:rPr>
              <a:t>which was spoken </a:t>
            </a:r>
            <a:r>
              <a:rPr sz="2000">
                <a:uFill>
                  <a:solidFill/>
                </a:uFill>
              </a:rPr>
              <a:t>by the prophet Joel:” </a:t>
            </a:r>
            <a:endParaRPr sz="2000">
              <a:uFill>
                <a:solidFill/>
              </a:uFill>
            </a:endParaRPr>
          </a:p>
          <a:p>
            <a:pPr lvl="0" marL="285750" indent="-285750">
              <a:defRPr sz="1800">
                <a:uFillTx/>
              </a:defRPr>
            </a:pPr>
            <a:r>
              <a:rPr sz="2000">
                <a:uFill>
                  <a:solidFill/>
                </a:uFill>
              </a:rPr>
              <a:t>God's purposes are for all mankind. (Joel 2:28) </a:t>
            </a:r>
            <a:endParaRPr sz="2400">
              <a:uFill>
                <a:solidFill/>
              </a:uFill>
            </a:endParaRPr>
          </a:p>
          <a:p>
            <a:pPr lvl="0" marL="285750" indent="-285750">
              <a:defRPr sz="1800">
                <a:uFillTx/>
              </a:defRPr>
            </a:pPr>
            <a:r>
              <a:rPr sz="2000">
                <a:uFill>
                  <a:solidFill/>
                </a:uFill>
              </a:rPr>
              <a:t>WHAT IS HE AFTER??</a:t>
            </a:r>
          </a:p>
        </p:txBody>
      </p:sp>
    </p:spTree>
  </p:cSld>
  <p:clrMapOvr>
    <a:masterClrMapping/>
  </p:clrMapOvr>
  <p:transition spd="med"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72" name="Shape 72"/>
          <p:cNvSpPr/>
          <p:nvPr>
            <p:ph type="title"/>
          </p:nvPr>
        </p:nvSpPr>
        <p:spPr>
          <a:prstGeom prst="rect">
            <a:avLst/>
          </a:prstGeom>
        </p:spPr>
        <p:txBody>
          <a:bodyPr/>
          <a:lstStyle/>
          <a:p>
            <a:pPr lvl="0">
              <a:defRPr b="0" sz="1800">
                <a:uFillTx/>
              </a:defRPr>
            </a:pPr>
            <a:r>
              <a:rPr b="1" sz="3200">
                <a:uFill>
                  <a:solidFill/>
                </a:uFill>
              </a:rPr>
              <a:t>God’s Purposes Require </a:t>
            </a:r>
            <a:endParaRPr b="1" sz="3200">
              <a:uFill>
                <a:solidFill/>
              </a:uFill>
            </a:endParaRPr>
          </a:p>
          <a:p>
            <a:pPr lvl="0">
              <a:defRPr b="0" sz="1800">
                <a:uFillTx/>
              </a:defRPr>
            </a:pPr>
            <a:r>
              <a:rPr b="1" sz="3200">
                <a:uFill>
                  <a:solidFill/>
                </a:uFill>
              </a:rPr>
              <a:t>Conflict/Battle</a:t>
            </a:r>
          </a:p>
        </p:txBody>
      </p:sp>
      <p:sp>
        <p:nvSpPr>
          <p:cNvPr id="73" name="Shape 73"/>
          <p:cNvSpPr/>
          <p:nvPr>
            <p:ph type="body" idx="1"/>
          </p:nvPr>
        </p:nvSpPr>
        <p:spPr>
          <a:xfrm>
            <a:off x="685800" y="1676400"/>
            <a:ext cx="7772400" cy="5181600"/>
          </a:xfrm>
          <a:prstGeom prst="rect">
            <a:avLst/>
          </a:prstGeom>
        </p:spPr>
        <p:txBody>
          <a:bodyPr/>
          <a:lstStyle/>
          <a:p>
            <a:pPr lvl="0" marL="285750" indent="-285750">
              <a:defRPr sz="1800">
                <a:uFillTx/>
              </a:defRPr>
            </a:pPr>
            <a:r>
              <a:rPr sz="2000">
                <a:uFill>
                  <a:solidFill/>
                </a:uFill>
              </a:rPr>
              <a:t>God is “RECAPACITATING” mankind to fulfill His original purpose...His will being done on earth as it is in heaven!</a:t>
            </a:r>
            <a:endParaRPr sz="2000">
              <a:uFill>
                <a:solidFill/>
              </a:uFill>
            </a:endParaRPr>
          </a:p>
          <a:p>
            <a:pPr lvl="0">
              <a:defRPr sz="1800">
                <a:uFillTx/>
              </a:defRPr>
            </a:pPr>
            <a:endParaRPr sz="2000">
              <a:uFill>
                <a:solidFill/>
              </a:uFill>
            </a:endParaRPr>
          </a:p>
          <a:p>
            <a:pPr lvl="0" marL="285750" indent="-285750">
              <a:defRPr sz="1800">
                <a:uFillTx/>
              </a:defRPr>
            </a:pPr>
            <a:r>
              <a:rPr sz="2000">
                <a:uFill>
                  <a:solidFill/>
                </a:uFill>
              </a:rPr>
              <a:t>God’s purposes are fought and won by an army!</a:t>
            </a:r>
            <a:endParaRPr sz="2400">
              <a:uFill>
                <a:solidFill/>
              </a:uFill>
            </a:endParaRPr>
          </a:p>
          <a:p>
            <a:pPr lvl="0">
              <a:defRPr sz="1800">
                <a:uFillTx/>
              </a:defRPr>
            </a:pPr>
            <a:endParaRPr sz="2400">
              <a:uFill>
                <a:solidFill/>
              </a:uFill>
            </a:endParaRPr>
          </a:p>
          <a:p>
            <a:pPr lvl="0" marL="285750" indent="-285750">
              <a:defRPr sz="1800">
                <a:uFillTx/>
              </a:defRPr>
            </a:pPr>
            <a:r>
              <a:rPr sz="2000">
                <a:uFill>
                  <a:solidFill/>
                </a:uFill>
              </a:rPr>
              <a:t>God’s strategy is revolution</a:t>
            </a:r>
            <a:endParaRPr sz="2400">
              <a:uFill>
                <a:solidFill/>
              </a:uFill>
            </a:endParaRPr>
          </a:p>
          <a:p>
            <a:pPr lvl="1" marL="714375" indent="-257175">
              <a:defRPr sz="1800">
                <a:uFillTx/>
              </a:defRPr>
            </a:pPr>
            <a:r>
              <a:rPr b="1" u="sng">
                <a:uFill>
                  <a:solidFill/>
                </a:uFill>
              </a:rPr>
              <a:t>Revolution</a:t>
            </a:r>
            <a:r>
              <a:rPr>
                <a:uFill>
                  <a:solidFill/>
                </a:uFill>
              </a:rPr>
              <a:t>: A complete turning around! (turning the present value systems of the world to align with God’s word)</a:t>
            </a:r>
          </a:p>
        </p:txBody>
      </p:sp>
    </p:spTree>
  </p:cSld>
  <p:clrMapOvr>
    <a:masterClrMapping/>
  </p:clrMapOvr>
  <p:transition spd="med"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78" name="Shape 78"/>
          <p:cNvSpPr/>
          <p:nvPr>
            <p:ph type="title"/>
          </p:nvPr>
        </p:nvSpPr>
        <p:spPr>
          <a:prstGeom prst="rect">
            <a:avLst/>
          </a:prstGeom>
        </p:spPr>
        <p:txBody>
          <a:bodyPr/>
          <a:lstStyle/>
          <a:p>
            <a:pPr lvl="0">
              <a:defRPr b="0" sz="1800">
                <a:uFillTx/>
              </a:defRPr>
            </a:pPr>
            <a:r>
              <a:rPr b="1" sz="3200">
                <a:uFill>
                  <a:solidFill/>
                </a:uFill>
              </a:rPr>
              <a:t>God’s Purposes Require </a:t>
            </a:r>
            <a:endParaRPr b="1" sz="3200">
              <a:uFill>
                <a:solidFill/>
              </a:uFill>
            </a:endParaRPr>
          </a:p>
          <a:p>
            <a:pPr lvl="0">
              <a:defRPr b="0" sz="1800">
                <a:uFillTx/>
              </a:defRPr>
            </a:pPr>
            <a:r>
              <a:rPr b="1" sz="3200">
                <a:uFill>
                  <a:solidFill/>
                </a:uFill>
              </a:rPr>
              <a:t>Conflict/Battle</a:t>
            </a:r>
          </a:p>
        </p:txBody>
      </p:sp>
      <p:sp>
        <p:nvSpPr>
          <p:cNvPr id="79" name="Shape 79"/>
          <p:cNvSpPr/>
          <p:nvPr>
            <p:ph type="body" idx="1"/>
          </p:nvPr>
        </p:nvSpPr>
        <p:spPr>
          <a:xfrm>
            <a:off x="685800" y="1676400"/>
            <a:ext cx="7772400" cy="5181600"/>
          </a:xfrm>
          <a:prstGeom prst="rect">
            <a:avLst/>
          </a:prstGeom>
        </p:spPr>
        <p:txBody>
          <a:bodyPr/>
          <a:lstStyle/>
          <a:p>
            <a:pPr lvl="0" marL="514350" indent="-514350">
              <a:defRPr sz="1800">
                <a:uFillTx/>
              </a:defRPr>
            </a:pPr>
            <a:r>
              <a:rPr b="1" sz="3600">
                <a:uFill>
                  <a:solidFill/>
                </a:uFill>
              </a:rPr>
              <a:t>Requirements for successful revolution:</a:t>
            </a:r>
            <a:endParaRPr b="1" sz="3600">
              <a:uFill>
                <a:solidFill/>
              </a:uFill>
            </a:endParaRPr>
          </a:p>
          <a:p>
            <a:pPr lvl="1">
              <a:defRPr sz="1800">
                <a:uFillTx/>
              </a:defRPr>
            </a:pPr>
            <a:endParaRPr sz="2000">
              <a:uFill>
                <a:solidFill/>
              </a:uFill>
            </a:endParaRPr>
          </a:p>
          <a:p>
            <a:pPr lvl="1" marL="800100" indent="-342900">
              <a:defRPr sz="1800">
                <a:uFillTx/>
              </a:defRPr>
            </a:pPr>
            <a:r>
              <a:rPr sz="2400">
                <a:uFill>
                  <a:solidFill/>
                </a:uFill>
              </a:rPr>
              <a:t>Willingness to die to self (flexibility).</a:t>
            </a:r>
            <a:endParaRPr sz="2400">
              <a:uFill>
                <a:solidFill/>
              </a:uFill>
            </a:endParaRPr>
          </a:p>
          <a:p>
            <a:pPr lvl="1">
              <a:defRPr sz="1800">
                <a:uFillTx/>
              </a:defRPr>
            </a:pPr>
            <a:r>
              <a:rPr sz="2400">
                <a:uFill>
                  <a:solidFill/>
                </a:uFill>
              </a:rPr>
              <a:t>Physical strength through discipline / T.M.(temple maintenance)</a:t>
            </a:r>
            <a:endParaRPr sz="2400">
              <a:uFill>
                <a:solidFill/>
              </a:uFill>
            </a:endParaRPr>
          </a:p>
          <a:p>
            <a:pPr lvl="1">
              <a:defRPr sz="1800">
                <a:uFillTx/>
              </a:defRPr>
            </a:pPr>
            <a:r>
              <a:rPr sz="2400">
                <a:uFill>
                  <a:solidFill/>
                </a:uFill>
              </a:rPr>
              <a:t>Vision for the future. </a:t>
            </a:r>
            <a:endParaRPr sz="2400">
              <a:uFill>
                <a:solidFill/>
              </a:uFill>
            </a:endParaRPr>
          </a:p>
          <a:p>
            <a:pPr lvl="1">
              <a:defRPr sz="1800">
                <a:uFillTx/>
              </a:defRPr>
            </a:pPr>
            <a:r>
              <a:rPr sz="2400">
                <a:uFill>
                  <a:solidFill/>
                </a:uFill>
              </a:rPr>
              <a:t>Mobility (ready to move, and ready for action). </a:t>
            </a:r>
            <a:endParaRPr sz="2400">
              <a:uFill>
                <a:solidFill/>
              </a:uFill>
            </a:endParaRPr>
          </a:p>
          <a:p>
            <a:pPr lvl="1">
              <a:defRPr sz="1800">
                <a:uFillTx/>
              </a:defRPr>
            </a:pPr>
            <a:r>
              <a:rPr sz="2400">
                <a:uFill>
                  <a:solidFill/>
                </a:uFill>
              </a:rPr>
              <a:t>Radical commitment to the cause. </a:t>
            </a:r>
            <a:endParaRPr sz="2400">
              <a:uFill>
                <a:solidFill/>
              </a:uFill>
            </a:endParaRPr>
          </a:p>
          <a:p>
            <a:pPr lvl="2" marL="1168400" indent="-254000">
              <a:defRPr>
                <a:uFillTx/>
              </a:defRPr>
            </a:pPr>
            <a:r>
              <a:rPr b="1" sz="2000" u="sng">
                <a:uFill>
                  <a:solidFill/>
                </a:uFill>
              </a:rPr>
              <a:t>Radical</a:t>
            </a:r>
            <a:r>
              <a:rPr sz="2000">
                <a:uFill>
                  <a:solidFill/>
                </a:uFill>
              </a:rPr>
              <a:t>: fundamental, down to the root.</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8" presetID="9" grpId="1" fill="hold">
                                  <p:stCondLst>
                                    <p:cond delay="0"/>
                                  </p:stCondLst>
                                  <p:iterate type="el" backwards="0">
                                    <p:tmAbs val="0"/>
                                  </p:iterate>
                                  <p:childTnLst>
                                    <p:set>
                                      <p:cBhvr>
                                        <p:cTn id="6" fill="hold"/>
                                        <p:tgtEl>
                                          <p:spTgt spid="79">
                                            <p:bg/>
                                          </p:spTgt>
                                        </p:tgtEl>
                                        <p:attrNameLst>
                                          <p:attrName>style.visibility</p:attrName>
                                        </p:attrNameLst>
                                      </p:cBhvr>
                                      <p:to>
                                        <p:strVal val="visible"/>
                                      </p:to>
                                    </p:set>
                                    <p:animEffect filter="dissolve(right)" transition="in">
                                      <p:cBhvr>
                                        <p:cTn id="7" dur="1000"/>
                                        <p:tgtEl>
                                          <p:spTgt spid="79">
                                            <p:bg/>
                                          </p:spTgt>
                                        </p:tgtEl>
                                      </p:cBhvr>
                                    </p:animEffect>
                                  </p:childTnLst>
                                </p:cTn>
                              </p:par>
                              <p:par>
                                <p:cTn id="8" presetClass="entr" presetSubtype="8" presetID="9" grpId="1" fill="hold">
                                  <p:stCondLst>
                                    <p:cond delay="0"/>
                                  </p:stCondLst>
                                  <p:iterate type="el" backwards="0">
                                    <p:tmAbs val="0"/>
                                  </p:iterate>
                                  <p:childTnLst>
                                    <p:set>
                                      <p:cBhvr>
                                        <p:cTn id="9" fill="hold"/>
                                        <p:tgtEl>
                                          <p:spTgt spid="79">
                                            <p:txEl>
                                              <p:pRg st="0" end="0"/>
                                            </p:txEl>
                                          </p:spTgt>
                                        </p:tgtEl>
                                        <p:attrNameLst>
                                          <p:attrName>style.visibility</p:attrName>
                                        </p:attrNameLst>
                                      </p:cBhvr>
                                      <p:to>
                                        <p:strVal val="visible"/>
                                      </p:to>
                                    </p:set>
                                    <p:animEffect filter="dissolve(right)" transition="in">
                                      <p:cBhvr>
                                        <p:cTn id="10" dur="1000"/>
                                        <p:tgtEl>
                                          <p:spTgt spid="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9" grpId="1" fill="hold">
                                  <p:stCondLst>
                                    <p:cond delay="0"/>
                                  </p:stCondLst>
                                  <p:iterate type="el" backwards="0">
                                    <p:tmAbs val="0"/>
                                  </p:iterate>
                                  <p:childTnLst>
                                    <p:set>
                                      <p:cBhvr>
                                        <p:cTn id="14" fill="hold"/>
                                        <p:tgtEl>
                                          <p:spTgt spid="79">
                                            <p:txEl>
                                              <p:pRg st="1" end="1"/>
                                            </p:txEl>
                                          </p:spTgt>
                                        </p:tgtEl>
                                        <p:attrNameLst>
                                          <p:attrName>style.visibility</p:attrName>
                                        </p:attrNameLst>
                                      </p:cBhvr>
                                      <p:to>
                                        <p:strVal val="visible"/>
                                      </p:to>
                                    </p:set>
                                    <p:animEffect filter="dissolve(right)" transition="in">
                                      <p:cBhvr>
                                        <p:cTn id="15" dur="1000"/>
                                        <p:tgtEl>
                                          <p:spTgt spid="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9" grpId="1" fill="hold">
                                  <p:stCondLst>
                                    <p:cond delay="0"/>
                                  </p:stCondLst>
                                  <p:iterate type="el" backwards="0">
                                    <p:tmAbs val="0"/>
                                  </p:iterate>
                                  <p:childTnLst>
                                    <p:set>
                                      <p:cBhvr>
                                        <p:cTn id="19" fill="hold"/>
                                        <p:tgtEl>
                                          <p:spTgt spid="79">
                                            <p:txEl>
                                              <p:pRg st="2" end="2"/>
                                            </p:txEl>
                                          </p:spTgt>
                                        </p:tgtEl>
                                        <p:attrNameLst>
                                          <p:attrName>style.visibility</p:attrName>
                                        </p:attrNameLst>
                                      </p:cBhvr>
                                      <p:to>
                                        <p:strVal val="visible"/>
                                      </p:to>
                                    </p:set>
                                    <p:animEffect filter="dissolve(right)" transition="in">
                                      <p:cBhvr>
                                        <p:cTn id="20" dur="1000"/>
                                        <p:tgtEl>
                                          <p:spTgt spid="7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9" grpId="1" fill="hold">
                                  <p:stCondLst>
                                    <p:cond delay="0"/>
                                  </p:stCondLst>
                                  <p:iterate type="el" backwards="0">
                                    <p:tmAbs val="0"/>
                                  </p:iterate>
                                  <p:childTnLst>
                                    <p:set>
                                      <p:cBhvr>
                                        <p:cTn id="24" fill="hold"/>
                                        <p:tgtEl>
                                          <p:spTgt spid="79">
                                            <p:txEl>
                                              <p:pRg st="3" end="3"/>
                                            </p:txEl>
                                          </p:spTgt>
                                        </p:tgtEl>
                                        <p:attrNameLst>
                                          <p:attrName>style.visibility</p:attrName>
                                        </p:attrNameLst>
                                      </p:cBhvr>
                                      <p:to>
                                        <p:strVal val="visible"/>
                                      </p:to>
                                    </p:set>
                                    <p:animEffect filter="dissolve(right)" transition="in">
                                      <p:cBhvr>
                                        <p:cTn id="25" dur="1000"/>
                                        <p:tgtEl>
                                          <p:spTgt spid="7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9" grpId="1" fill="hold">
                                  <p:stCondLst>
                                    <p:cond delay="0"/>
                                  </p:stCondLst>
                                  <p:iterate type="el" backwards="0">
                                    <p:tmAbs val="0"/>
                                  </p:iterate>
                                  <p:childTnLst>
                                    <p:set>
                                      <p:cBhvr>
                                        <p:cTn id="29" fill="hold"/>
                                        <p:tgtEl>
                                          <p:spTgt spid="79">
                                            <p:txEl>
                                              <p:pRg st="4" end="4"/>
                                            </p:txEl>
                                          </p:spTgt>
                                        </p:tgtEl>
                                        <p:attrNameLst>
                                          <p:attrName>style.visibility</p:attrName>
                                        </p:attrNameLst>
                                      </p:cBhvr>
                                      <p:to>
                                        <p:strVal val="visible"/>
                                      </p:to>
                                    </p:set>
                                    <p:animEffect filter="dissolve(right)" transition="in">
                                      <p:cBhvr>
                                        <p:cTn id="30" dur="1000"/>
                                        <p:tgtEl>
                                          <p:spTgt spid="7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9" grpId="1" fill="hold">
                                  <p:stCondLst>
                                    <p:cond delay="0"/>
                                  </p:stCondLst>
                                  <p:iterate type="el" backwards="0">
                                    <p:tmAbs val="0"/>
                                  </p:iterate>
                                  <p:childTnLst>
                                    <p:set>
                                      <p:cBhvr>
                                        <p:cTn id="34" fill="hold"/>
                                        <p:tgtEl>
                                          <p:spTgt spid="79">
                                            <p:txEl>
                                              <p:pRg st="5" end="5"/>
                                            </p:txEl>
                                          </p:spTgt>
                                        </p:tgtEl>
                                        <p:attrNameLst>
                                          <p:attrName>style.visibility</p:attrName>
                                        </p:attrNameLst>
                                      </p:cBhvr>
                                      <p:to>
                                        <p:strVal val="visible"/>
                                      </p:to>
                                    </p:set>
                                    <p:animEffect filter="dissolve(right)" transition="in">
                                      <p:cBhvr>
                                        <p:cTn id="35" dur="1000"/>
                                        <p:tgtEl>
                                          <p:spTgt spid="7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9" grpId="1" fill="hold">
                                  <p:stCondLst>
                                    <p:cond delay="0"/>
                                  </p:stCondLst>
                                  <p:iterate type="el" backwards="0">
                                    <p:tmAbs val="0"/>
                                  </p:iterate>
                                  <p:childTnLst>
                                    <p:set>
                                      <p:cBhvr>
                                        <p:cTn id="39" fill="hold"/>
                                        <p:tgtEl>
                                          <p:spTgt spid="79">
                                            <p:txEl>
                                              <p:pRg st="6" end="6"/>
                                            </p:txEl>
                                          </p:spTgt>
                                        </p:tgtEl>
                                        <p:attrNameLst>
                                          <p:attrName>style.visibility</p:attrName>
                                        </p:attrNameLst>
                                      </p:cBhvr>
                                      <p:to>
                                        <p:strVal val="visible"/>
                                      </p:to>
                                    </p:set>
                                    <p:animEffect filter="dissolve(right)" transition="in">
                                      <p:cBhvr>
                                        <p:cTn id="40" dur="1000"/>
                                        <p:tgtEl>
                                          <p:spTgt spid="7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9" grpId="1" fill="hold">
                                  <p:stCondLst>
                                    <p:cond delay="0"/>
                                  </p:stCondLst>
                                  <p:iterate type="el" backwards="0">
                                    <p:tmAbs val="0"/>
                                  </p:iterate>
                                  <p:childTnLst>
                                    <p:set>
                                      <p:cBhvr>
                                        <p:cTn id="44" fill="hold"/>
                                        <p:tgtEl>
                                          <p:spTgt spid="79">
                                            <p:txEl>
                                              <p:pRg st="7" end="7"/>
                                            </p:txEl>
                                          </p:spTgt>
                                        </p:tgtEl>
                                        <p:attrNameLst>
                                          <p:attrName>style.visibility</p:attrName>
                                        </p:attrNameLst>
                                      </p:cBhvr>
                                      <p:to>
                                        <p:strVal val="visible"/>
                                      </p:to>
                                    </p:set>
                                    <p:animEffect filter="dissolve(right)" transition="in">
                                      <p:cBhvr>
                                        <p:cTn id="45" dur="1000"/>
                                        <p:tgtEl>
                                          <p:spTgt spid="79">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9"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84" name="Shape 84"/>
          <p:cNvSpPr/>
          <p:nvPr>
            <p:ph type="title"/>
          </p:nvPr>
        </p:nvSpPr>
        <p:spPr>
          <a:prstGeom prst="rect">
            <a:avLst/>
          </a:prstGeom>
        </p:spPr>
        <p:txBody>
          <a:bodyPr/>
          <a:lstStyle/>
          <a:p>
            <a:pPr lvl="0">
              <a:defRPr b="0" sz="1800">
                <a:uFillTx/>
              </a:defRPr>
            </a:pPr>
            <a:r>
              <a:rPr b="1" sz="3200">
                <a:uFill>
                  <a:solidFill/>
                </a:uFill>
              </a:rPr>
              <a:t>We are the Army</a:t>
            </a:r>
          </a:p>
        </p:txBody>
      </p:sp>
      <p:sp>
        <p:nvSpPr>
          <p:cNvPr id="85" name="Shape 85"/>
          <p:cNvSpPr/>
          <p:nvPr>
            <p:ph type="body" idx="1"/>
          </p:nvPr>
        </p:nvSpPr>
        <p:spPr>
          <a:xfrm>
            <a:off x="685800" y="1676400"/>
            <a:ext cx="7772400" cy="5181600"/>
          </a:xfrm>
          <a:prstGeom prst="rect">
            <a:avLst/>
          </a:prstGeom>
        </p:spPr>
        <p:txBody>
          <a:bodyPr/>
          <a:lstStyle/>
          <a:p>
            <a:pPr lvl="0" marL="514350" indent="-514350">
              <a:defRPr sz="1800">
                <a:uFillTx/>
              </a:defRPr>
            </a:pPr>
            <a:r>
              <a:rPr b="1" sz="3600">
                <a:uFill>
                  <a:solidFill/>
                </a:uFill>
              </a:rPr>
              <a:t>God uses people!</a:t>
            </a:r>
            <a:endParaRPr b="1" sz="3600">
              <a:uFill>
                <a:solidFill/>
              </a:uFill>
            </a:endParaRPr>
          </a:p>
          <a:p>
            <a:pPr lvl="1" marL="714375" indent="-257175">
              <a:defRPr sz="1800">
                <a:uFillTx/>
              </a:defRPr>
            </a:pPr>
            <a:r>
              <a:rPr>
                <a:uFill>
                  <a:solidFill/>
                </a:uFill>
              </a:rPr>
              <a:t>Luke 6:12-16, “… He chose twelve …” (Note: These were men just like you and me)</a:t>
            </a:r>
            <a:endParaRPr>
              <a:uFill>
                <a:solidFill/>
              </a:uFill>
            </a:endParaRPr>
          </a:p>
          <a:p>
            <a:pPr lvl="0" marL="514350" indent="-514350">
              <a:defRPr sz="1800">
                <a:uFillTx/>
              </a:defRPr>
            </a:pPr>
            <a:endParaRPr b="1" sz="3600">
              <a:uFill>
                <a:solidFill/>
              </a:uFill>
            </a:endParaRPr>
          </a:p>
          <a:p>
            <a:pPr lvl="0" marL="514350" indent="-514350">
              <a:defRPr sz="1800">
                <a:uFillTx/>
              </a:defRPr>
            </a:pPr>
            <a:r>
              <a:rPr b="1" sz="3600">
                <a:uFill>
                  <a:solidFill/>
                </a:uFill>
              </a:rPr>
              <a:t>God wants to use you!</a:t>
            </a:r>
            <a:endParaRPr b="1" sz="3600">
              <a:uFill>
                <a:solidFill/>
              </a:uFill>
            </a:endParaRPr>
          </a:p>
          <a:p>
            <a:pPr lvl="1" marL="714375" indent="-257175">
              <a:defRPr sz="1800">
                <a:uFillTx/>
              </a:defRPr>
            </a:pPr>
            <a:r>
              <a:rPr>
                <a:uFill>
                  <a:solidFill/>
                </a:uFill>
              </a:rPr>
              <a:t>You are called!</a:t>
            </a:r>
            <a:endParaRPr sz="2000">
              <a:uFill>
                <a:solidFill/>
              </a:uFill>
            </a:endParaRPr>
          </a:p>
          <a:p>
            <a:pPr lvl="2" marL="1092200" indent="-177800">
              <a:defRPr>
                <a:uFillTx/>
              </a:defRPr>
            </a:pPr>
            <a:r>
              <a:rPr sz="1400">
                <a:uFill>
                  <a:solidFill/>
                </a:uFill>
              </a:rPr>
              <a:t>2 Tim 1:8-9, “… who has saved us and </a:t>
            </a:r>
            <a:r>
              <a:rPr b="1" sz="1400">
                <a:uFill>
                  <a:solidFill/>
                </a:uFill>
              </a:rPr>
              <a:t>called us </a:t>
            </a:r>
            <a:r>
              <a:rPr sz="1400">
                <a:uFill>
                  <a:solidFill/>
                </a:uFill>
              </a:rPr>
              <a:t>with a holly calling, not according to our works, but according to </a:t>
            </a:r>
            <a:r>
              <a:rPr sz="1400" u="sng">
                <a:uFill>
                  <a:solidFill/>
                </a:uFill>
              </a:rPr>
              <a:t>His own purpose </a:t>
            </a:r>
            <a:r>
              <a:rPr sz="1400">
                <a:uFill>
                  <a:solidFill/>
                </a:uFill>
              </a:rPr>
              <a:t>and grace…”</a:t>
            </a:r>
            <a:endParaRPr>
              <a:uFill>
                <a:solidFill/>
              </a:uFill>
            </a:endParaRPr>
          </a:p>
          <a:p>
            <a:pPr lvl="1" marL="714375" indent="-257175">
              <a:defRPr sz="1800">
                <a:uFillTx/>
              </a:defRPr>
            </a:pPr>
            <a:r>
              <a:rPr>
                <a:uFill>
                  <a:solidFill/>
                </a:uFill>
              </a:rPr>
              <a:t>You are called to active service.</a:t>
            </a:r>
            <a:endParaRPr sz="2000">
              <a:uFill>
                <a:solidFill/>
              </a:uFill>
            </a:endParaRPr>
          </a:p>
          <a:p>
            <a:pPr lvl="2" marL="1092200" indent="-177800">
              <a:defRPr>
                <a:uFillTx/>
              </a:defRPr>
            </a:pPr>
            <a:r>
              <a:rPr sz="1400">
                <a:uFill>
                  <a:solidFill/>
                </a:uFill>
              </a:rPr>
              <a:t>2 Tim 2:2-4, “… as a good soldier …”</a:t>
            </a:r>
            <a:endParaRPr>
              <a:uFill>
                <a:solidFill/>
              </a:uFill>
            </a:endParaRPr>
          </a:p>
          <a:p>
            <a:pPr lvl="1" marL="714375" indent="-257175">
              <a:defRPr sz="1800">
                <a:uFillTx/>
              </a:defRPr>
            </a:pPr>
            <a:r>
              <a:rPr>
                <a:uFill>
                  <a:solidFill/>
                </a:uFill>
              </a:rPr>
              <a:t>You are called to go into all the world and change it! </a:t>
            </a:r>
            <a:endParaRPr sz="2000">
              <a:uFill>
                <a:solidFill/>
              </a:uFill>
            </a:endParaRPr>
          </a:p>
          <a:p>
            <a:pPr lvl="2" marL="1092200" indent="-177800">
              <a:defRPr>
                <a:uFillTx/>
              </a:defRPr>
            </a:pPr>
            <a:r>
              <a:rPr sz="1400">
                <a:uFill>
                  <a:solidFill/>
                </a:uFill>
              </a:rPr>
              <a:t>Matt 28:19, “… Go make disciples of </a:t>
            </a:r>
            <a:r>
              <a:rPr b="1" sz="1400" u="sng">
                <a:uFill>
                  <a:solidFill/>
                </a:uFill>
              </a:rPr>
              <a:t>all nations</a:t>
            </a:r>
            <a:r>
              <a:rPr sz="900">
                <a:uFill>
                  <a:solidFill/>
                </a:uFill>
              </a:rPr>
              <a:t>…”</a:t>
            </a:r>
          </a:p>
        </p:txBody>
      </p:sp>
    </p:spTree>
  </p:cSld>
  <p:clrMapOvr>
    <a:masterClrMapping/>
  </p:clrMapOvr>
  <p:transition spd="med"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nvSpPr>
        <p:spPr>
          <a:xfrm>
            <a:off x="1054100" y="4724400"/>
            <a:ext cx="3848100" cy="415639"/>
          </a:xfrm>
          <a:prstGeom prst="rect">
            <a:avLst/>
          </a:prstGeom>
          <a:solidFill>
            <a:srgbClr val="EFEFEF"/>
          </a:solidFill>
          <a:ln w="12700">
            <a:solidFill/>
            <a:round/>
          </a:ln>
        </p:spPr>
        <p:txBody>
          <a:bodyPr lIns="38100" tIns="38100" rIns="38100" bIns="38100"/>
          <a:lstStyle/>
          <a:p>
            <a:pPr lvl="0" algn="l" defTabSz="914400">
              <a:buClr>
                <a:srgbClr val="000000"/>
              </a:buClr>
              <a:defRPr sz="2400">
                <a:uFill>
                  <a:solidFill/>
                </a:uFill>
                <a:latin typeface="+mn-lt"/>
                <a:ea typeface="+mn-ea"/>
                <a:cs typeface="+mn-cs"/>
                <a:sym typeface="Arial"/>
              </a:defRPr>
            </a:pPr>
          </a:p>
        </p:txBody>
      </p:sp>
      <p:sp>
        <p:nvSpPr>
          <p:cNvPr id="90" name="Shape 90"/>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91" name="Shape 91"/>
          <p:cNvSpPr/>
          <p:nvPr>
            <p:ph type="title"/>
          </p:nvPr>
        </p:nvSpPr>
        <p:spPr>
          <a:prstGeom prst="rect">
            <a:avLst/>
          </a:prstGeom>
        </p:spPr>
        <p:txBody>
          <a:bodyPr/>
          <a:lstStyle/>
          <a:p>
            <a:pPr lvl="0">
              <a:defRPr b="0" sz="1800">
                <a:uFillTx/>
              </a:defRPr>
            </a:pPr>
            <a:r>
              <a:rPr b="1" sz="3200">
                <a:uFill>
                  <a:solidFill/>
                </a:uFill>
              </a:rPr>
              <a:t>We are the Army</a:t>
            </a:r>
          </a:p>
        </p:txBody>
      </p:sp>
      <p:sp>
        <p:nvSpPr>
          <p:cNvPr id="92" name="Shape 92"/>
          <p:cNvSpPr/>
          <p:nvPr/>
        </p:nvSpPr>
        <p:spPr>
          <a:xfrm>
            <a:off x="1066800" y="2070100"/>
            <a:ext cx="3848100" cy="415639"/>
          </a:xfrm>
          <a:prstGeom prst="rect">
            <a:avLst/>
          </a:prstGeom>
          <a:solidFill>
            <a:srgbClr val="EFEFEF"/>
          </a:solidFill>
          <a:ln w="12700">
            <a:solidFill/>
            <a:round/>
          </a:ln>
        </p:spPr>
        <p:txBody>
          <a:bodyPr lIns="38100" tIns="38100" rIns="38100" bIns="38100"/>
          <a:lstStyle/>
          <a:p>
            <a:pPr lvl="0" algn="l" defTabSz="914400">
              <a:buClr>
                <a:srgbClr val="000000"/>
              </a:buClr>
              <a:defRPr sz="2400">
                <a:uFill>
                  <a:solidFill/>
                </a:uFill>
                <a:latin typeface="+mn-lt"/>
                <a:ea typeface="+mn-ea"/>
                <a:cs typeface="+mn-cs"/>
                <a:sym typeface="Arial"/>
              </a:defRPr>
            </a:pPr>
          </a:p>
        </p:txBody>
      </p:sp>
      <p:sp>
        <p:nvSpPr>
          <p:cNvPr id="93" name="Shape 93"/>
          <p:cNvSpPr/>
          <p:nvPr>
            <p:ph type="body" idx="1"/>
          </p:nvPr>
        </p:nvSpPr>
        <p:spPr>
          <a:xfrm>
            <a:off x="685800" y="1676400"/>
            <a:ext cx="7772400" cy="5181600"/>
          </a:xfrm>
          <a:prstGeom prst="rect">
            <a:avLst/>
          </a:prstGeom>
        </p:spPr>
        <p:txBody>
          <a:bodyPr/>
          <a:lstStyle/>
          <a:p>
            <a:pPr lvl="0" marL="328612" indent="-328612">
              <a:defRPr sz="1800">
                <a:uFillTx/>
              </a:defRPr>
            </a:pPr>
            <a:r>
              <a:rPr sz="2300">
                <a:uFill>
                  <a:solidFill/>
                </a:uFill>
              </a:rPr>
              <a:t>Obstacles to personal fulfillment of God’s purposes:</a:t>
            </a:r>
            <a:endParaRPr sz="2700">
              <a:uFill>
                <a:solidFill/>
              </a:uFill>
            </a:endParaRPr>
          </a:p>
          <a:p>
            <a:pPr lvl="1" marL="757237" indent="-300037">
              <a:defRPr sz="1800">
                <a:uFillTx/>
              </a:defRPr>
            </a:pPr>
            <a:r>
              <a:rPr sz="2100">
                <a:uFill>
                  <a:solidFill/>
                </a:uFill>
              </a:rPr>
              <a:t>The </a:t>
            </a:r>
            <a:r>
              <a:rPr sz="2100">
                <a:uFill>
                  <a:solidFill/>
                </a:uFill>
              </a:rPr>
              <a:t>nobody</a:t>
            </a:r>
            <a:r>
              <a:rPr sz="2100">
                <a:uFill>
                  <a:solidFill/>
                </a:uFill>
              </a:rPr>
              <a:t> complex</a:t>
            </a:r>
            <a:endParaRPr sz="2300">
              <a:uFill>
                <a:solidFill/>
              </a:uFill>
            </a:endParaRPr>
          </a:p>
          <a:p>
            <a:pPr lvl="2" marL="1130300" indent="-215900">
              <a:defRPr>
                <a:uFillTx/>
              </a:defRPr>
            </a:pPr>
            <a:r>
              <a:rPr sz="1700">
                <a:uFill>
                  <a:solidFill/>
                </a:uFill>
              </a:rPr>
              <a:t>Judges 6:12-16,  “… The Lord is with you, you mighty man of valor!”</a:t>
            </a:r>
            <a:endParaRPr sz="2100">
              <a:uFill>
                <a:solidFill/>
              </a:uFill>
            </a:endParaRPr>
          </a:p>
          <a:p>
            <a:pPr lvl="2" marL="1130300" indent="-215900">
              <a:defRPr>
                <a:uFillTx/>
              </a:defRPr>
            </a:pPr>
            <a:r>
              <a:rPr sz="1700">
                <a:uFill>
                  <a:solidFill/>
                </a:uFill>
              </a:rPr>
              <a:t>Jeremiah 1:4-9,  “… Before I formed you in the womb I knew you … For I am with you to deliver you… Behold I have put My words in your mouth.”</a:t>
            </a:r>
            <a:endParaRPr sz="2100">
              <a:uFill>
                <a:solidFill/>
              </a:uFill>
            </a:endParaRPr>
          </a:p>
          <a:p>
            <a:pPr lvl="2" marL="1130300" indent="-215900">
              <a:defRPr>
                <a:uFillTx/>
              </a:defRPr>
            </a:pPr>
            <a:r>
              <a:rPr sz="1700">
                <a:uFill>
                  <a:solidFill/>
                </a:uFill>
              </a:rPr>
              <a:t>1 Tim 4:12, “Let no one despise your youth, but be an example to the believers in word, in conduct, in love, in spirit, in faith, in purity.”</a:t>
            </a:r>
            <a:endParaRPr sz="2100">
              <a:uFill>
                <a:solidFill/>
              </a:uFill>
            </a:endParaRPr>
          </a:p>
          <a:p>
            <a:pPr lvl="2" marL="2527300" indent="-241300">
              <a:spcBef>
                <a:spcPts val="300"/>
              </a:spcBef>
              <a:defRPr>
                <a:uFillTx/>
              </a:defRPr>
            </a:pPr>
            <a:r>
              <a:rPr sz="1900">
                <a:uFill>
                  <a:solidFill/>
                </a:uFill>
              </a:rPr>
              <a:t>God transforms nobody’s into somebody's who change the world!</a:t>
            </a:r>
            <a:endParaRPr sz="2100">
              <a:uFill>
                <a:solidFill/>
              </a:uFill>
            </a:endParaRPr>
          </a:p>
          <a:p>
            <a:pPr lvl="1" marL="757237" indent="-300037">
              <a:defRPr sz="1800">
                <a:uFillTx/>
              </a:defRPr>
            </a:pPr>
            <a:r>
              <a:rPr sz="2100">
                <a:uFill>
                  <a:solidFill/>
                </a:uFill>
              </a:rPr>
              <a:t>The “</a:t>
            </a:r>
            <a:r>
              <a:rPr sz="2100">
                <a:uFill>
                  <a:solidFill/>
                </a:uFill>
              </a:rPr>
              <a:t>who me</a:t>
            </a:r>
            <a:r>
              <a:rPr sz="2100">
                <a:uFill>
                  <a:solidFill/>
                </a:uFill>
              </a:rPr>
              <a:t>” syndrome </a:t>
            </a:r>
            <a:endParaRPr sz="2100">
              <a:uFill>
                <a:solidFill/>
              </a:uFill>
            </a:endParaRPr>
          </a:p>
          <a:p>
            <a:pPr lvl="2" marL="1181100" indent="-266700">
              <a:defRPr>
                <a:uFillTx/>
              </a:defRPr>
            </a:pPr>
            <a:r>
              <a:rPr sz="2100">
                <a:uFill>
                  <a:solidFill/>
                </a:uFill>
              </a:rPr>
              <a:t>Exodus 3:10-11</a:t>
            </a:r>
          </a:p>
        </p:txBody>
      </p:sp>
    </p:spTree>
  </p:cSld>
  <p:clrMapOvr>
    <a:masterClrMapping/>
  </p:clrMapOvr>
  <p:transition spd="med"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 name="Shape 97"/>
          <p:cNvSpPr/>
          <p:nvPr>
            <p:ph type="body" idx="1"/>
          </p:nvPr>
        </p:nvSpPr>
        <p:spPr>
          <a:xfrm>
            <a:off x="685800" y="1816100"/>
            <a:ext cx="7772400" cy="5181600"/>
          </a:xfrm>
          <a:prstGeom prst="rect">
            <a:avLst/>
          </a:prstGeom>
        </p:spPr>
        <p:txBody>
          <a:bodyPr/>
          <a:lstStyle/>
          <a:p>
            <a:pPr lvl="0" marL="514350" indent="-514350">
              <a:defRPr sz="1800">
                <a:uFillTx/>
              </a:defRPr>
            </a:pPr>
            <a:r>
              <a:rPr sz="3600">
                <a:uFill>
                  <a:solidFill/>
                </a:uFill>
              </a:rPr>
              <a:t>He’s calling, will you answer?</a:t>
            </a:r>
            <a:endParaRPr sz="3600">
              <a:uFill>
                <a:solidFill/>
              </a:uFill>
            </a:endParaRPr>
          </a:p>
          <a:p>
            <a:pPr lvl="1" marL="800100" indent="-342900">
              <a:defRPr sz="1800">
                <a:uFillTx/>
              </a:defRPr>
            </a:pPr>
            <a:r>
              <a:rPr sz="2400">
                <a:uFill>
                  <a:solidFill/>
                </a:uFill>
              </a:rPr>
              <a:t>Acts 17: 6-7, “These men who have turned the world upside down have come here also.”</a:t>
            </a:r>
            <a:endParaRPr sz="2400">
              <a:uFill>
                <a:solidFill/>
              </a:uFill>
            </a:endParaRPr>
          </a:p>
          <a:p>
            <a:pPr lvl="1" marL="800100" indent="-342900">
              <a:defRPr sz="1800">
                <a:uFillTx/>
              </a:defRPr>
            </a:pPr>
            <a:r>
              <a:rPr sz="2400">
                <a:uFill>
                  <a:solidFill/>
                </a:uFill>
              </a:rPr>
              <a:t>1 Tim 3:1, “If anyone aspires to leadership, he desires a </a:t>
            </a:r>
            <a:r>
              <a:rPr sz="2400" u="sng">
                <a:uFill>
                  <a:solidFill/>
                </a:uFill>
              </a:rPr>
              <a:t>good</a:t>
            </a:r>
            <a:r>
              <a:rPr sz="2400">
                <a:uFill>
                  <a:solidFill/>
                </a:uFill>
              </a:rPr>
              <a:t> work.”</a:t>
            </a:r>
            <a:endParaRPr sz="2400">
              <a:uFill>
                <a:solidFill/>
              </a:uFill>
            </a:endParaRPr>
          </a:p>
          <a:p>
            <a:pPr lvl="1" marL="800100" indent="-342900">
              <a:defRPr sz="1800">
                <a:uFillTx/>
              </a:defRPr>
            </a:pPr>
            <a:endParaRPr sz="2400">
              <a:uFill>
                <a:solidFill/>
              </a:uFill>
            </a:endParaRPr>
          </a:p>
          <a:p>
            <a:pPr lvl="1" marL="800100" indent="-342900">
              <a:defRPr sz="1800">
                <a:uFillTx/>
              </a:defRPr>
            </a:pPr>
            <a:r>
              <a:rPr sz="2400">
                <a:uFill>
                  <a:solidFill/>
                </a:uFill>
              </a:rPr>
              <a:t>THIS GOOD WORK OF GOD HAS TO DO WITH MEN AND WOMEN WHO UNDERSTAND HIM AND HIS PURPOSES AND WILL GIVE THEIR LIVES TO SEE IT COME TO PASS</a:t>
            </a:r>
          </a:p>
        </p:txBody>
      </p:sp>
      <p:sp>
        <p:nvSpPr>
          <p:cNvPr id="98" name="Shape 98"/>
          <p:cNvSpPr/>
          <p:nvPr>
            <p:ph type="sldNum" sz="quarter" idx="2"/>
          </p:nvPr>
        </p:nvSpPr>
        <p:spPr>
          <a:xfrm>
            <a:off x="8850014" y="6551613"/>
            <a:ext cx="201911" cy="1905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800">
                <a:uFill>
                  <a:solidFill/>
                </a:uFill>
              </a:rPr>
            </a:fld>
          </a:p>
        </p:txBody>
      </p:sp>
      <p:sp>
        <p:nvSpPr>
          <p:cNvPr id="99" name="Shape 99"/>
          <p:cNvSpPr/>
          <p:nvPr>
            <p:ph type="title"/>
          </p:nvPr>
        </p:nvSpPr>
        <p:spPr>
          <a:prstGeom prst="rect">
            <a:avLst/>
          </a:prstGeom>
        </p:spPr>
        <p:txBody>
          <a:bodyPr/>
          <a:lstStyle/>
          <a:p>
            <a:pPr lvl="0">
              <a:defRPr b="0" sz="1800">
                <a:uFillTx/>
              </a:defRPr>
            </a:pPr>
            <a:r>
              <a:rPr b="1" sz="3200">
                <a:uFill>
                  <a:solidFill/>
                </a:uFill>
              </a:rPr>
              <a:t>We are the Army</a:t>
            </a:r>
          </a:p>
        </p:txBody>
      </p:sp>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97">
                                            <p:bg/>
                                          </p:spTgt>
                                        </p:tgtEl>
                                        <p:attrNameLst>
                                          <p:attrName>style.visibility</p:attrName>
                                        </p:attrNameLst>
                                      </p:cBhvr>
                                      <p:to>
                                        <p:strVal val="visible"/>
                                      </p:to>
                                    </p:set>
                                    <p:anim calcmode="lin" valueType="num">
                                      <p:cBhvr>
                                        <p:cTn id="7" dur="1000" fill="hold"/>
                                        <p:tgtEl>
                                          <p:spTgt spid="97">
                                            <p:bg/>
                                          </p:spTgt>
                                        </p:tgtEl>
                                        <p:attrNameLst>
                                          <p:attrName>ppt_w</p:attrName>
                                        </p:attrNameLst>
                                      </p:cBhvr>
                                      <p:tavLst>
                                        <p:tav tm="0">
                                          <p:val>
                                            <p:strVal val="4*#ppt_w"/>
                                          </p:val>
                                        </p:tav>
                                        <p:tav tm="100000">
                                          <p:val>
                                            <p:strVal val="#ppt_w"/>
                                          </p:val>
                                        </p:tav>
                                      </p:tavLst>
                                    </p:anim>
                                    <p:anim calcmode="lin" valueType="num">
                                      <p:cBhvr>
                                        <p:cTn id="8" dur="1000" fill="hold"/>
                                        <p:tgtEl>
                                          <p:spTgt spid="97">
                                            <p:bg/>
                                          </p:spTgt>
                                        </p:tgtEl>
                                        <p:attrNameLst>
                                          <p:attrName>ppt_h</p:attrName>
                                        </p:attrNameLst>
                                      </p:cBhvr>
                                      <p:tavLst>
                                        <p:tav tm="0">
                                          <p:val>
                                            <p:strVal val="4*#ppt_h"/>
                                          </p:val>
                                        </p:tav>
                                        <p:tav tm="100000">
                                          <p:val>
                                            <p:strVal val="#ppt_h"/>
                                          </p:val>
                                        </p:tav>
                                      </p:tavLst>
                                    </p:anim>
                                  </p:childTnLst>
                                </p:cTn>
                              </p:par>
                              <p:par>
                                <p:cTn id="9" presetClass="entr" presetSubtype="16" presetID="23" grpId="1" fill="hold">
                                  <p:stCondLst>
                                    <p:cond delay="0"/>
                                  </p:stCondLst>
                                  <p:iterate type="el" backwards="0">
                                    <p:tmAbs val="0"/>
                                  </p:iterate>
                                  <p:childTnLst>
                                    <p:set>
                                      <p:cBhvr>
                                        <p:cTn id="10" fill="hold"/>
                                        <p:tgtEl>
                                          <p:spTgt spid="97">
                                            <p:txEl>
                                              <p:pRg st="0" end="0"/>
                                            </p:txEl>
                                          </p:spTgt>
                                        </p:tgtEl>
                                        <p:attrNameLst>
                                          <p:attrName>style.visibility</p:attrName>
                                        </p:attrNameLst>
                                      </p:cBhvr>
                                      <p:to>
                                        <p:strVal val="visible"/>
                                      </p:to>
                                    </p:set>
                                    <p:anim calcmode="lin" valueType="num">
                                      <p:cBhvr>
                                        <p:cTn id="11" dur="1000" fill="hold"/>
                                        <p:tgtEl>
                                          <p:spTgt spid="97">
                                            <p:txEl>
                                              <p:pRg st="0" end="0"/>
                                            </p:txEl>
                                          </p:spTgt>
                                        </p:tgtEl>
                                        <p:attrNameLst>
                                          <p:attrName>ppt_w</p:attrName>
                                        </p:attrNameLst>
                                      </p:cBhvr>
                                      <p:tavLst>
                                        <p:tav tm="0">
                                          <p:val>
                                            <p:strVal val="4*#ppt_w"/>
                                          </p:val>
                                        </p:tav>
                                        <p:tav tm="100000">
                                          <p:val>
                                            <p:strVal val="#ppt_w"/>
                                          </p:val>
                                        </p:tav>
                                      </p:tavLst>
                                    </p:anim>
                                    <p:anim calcmode="lin" valueType="num">
                                      <p:cBhvr>
                                        <p:cTn id="12" dur="1000" fill="hold"/>
                                        <p:tgtEl>
                                          <p:spTgt spid="97">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16" presetID="23" grpId="1" fill="hold">
                                  <p:stCondLst>
                                    <p:cond delay="0"/>
                                  </p:stCondLst>
                                  <p:iterate type="el" backwards="0">
                                    <p:tmAbs val="0"/>
                                  </p:iterate>
                                  <p:childTnLst>
                                    <p:set>
                                      <p:cBhvr>
                                        <p:cTn id="16" fill="hold"/>
                                        <p:tgtEl>
                                          <p:spTgt spid="97">
                                            <p:txEl>
                                              <p:pRg st="1" end="1"/>
                                            </p:txEl>
                                          </p:spTgt>
                                        </p:tgtEl>
                                        <p:attrNameLst>
                                          <p:attrName>style.visibility</p:attrName>
                                        </p:attrNameLst>
                                      </p:cBhvr>
                                      <p:to>
                                        <p:strVal val="visible"/>
                                      </p:to>
                                    </p:set>
                                    <p:anim calcmode="lin" valueType="num">
                                      <p:cBhvr>
                                        <p:cTn id="17" dur="1000" fill="hold"/>
                                        <p:tgtEl>
                                          <p:spTgt spid="97">
                                            <p:txEl>
                                              <p:pRg st="1" end="1"/>
                                            </p:txEl>
                                          </p:spTgt>
                                        </p:tgtEl>
                                        <p:attrNameLst>
                                          <p:attrName>ppt_w</p:attrName>
                                        </p:attrNameLst>
                                      </p:cBhvr>
                                      <p:tavLst>
                                        <p:tav tm="0">
                                          <p:val>
                                            <p:strVal val="4*#ppt_w"/>
                                          </p:val>
                                        </p:tav>
                                        <p:tav tm="100000">
                                          <p:val>
                                            <p:strVal val="#ppt_w"/>
                                          </p:val>
                                        </p:tav>
                                      </p:tavLst>
                                    </p:anim>
                                    <p:anim calcmode="lin" valueType="num">
                                      <p:cBhvr>
                                        <p:cTn id="18" dur="1000" fill="hold"/>
                                        <p:tgtEl>
                                          <p:spTgt spid="97">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6" presetID="23" grpId="1" fill="hold">
                                  <p:stCondLst>
                                    <p:cond delay="0"/>
                                  </p:stCondLst>
                                  <p:iterate type="el" backwards="0">
                                    <p:tmAbs val="0"/>
                                  </p:iterate>
                                  <p:childTnLst>
                                    <p:set>
                                      <p:cBhvr>
                                        <p:cTn id="22" fill="hold"/>
                                        <p:tgtEl>
                                          <p:spTgt spid="97">
                                            <p:txEl>
                                              <p:pRg st="2" end="2"/>
                                            </p:txEl>
                                          </p:spTgt>
                                        </p:tgtEl>
                                        <p:attrNameLst>
                                          <p:attrName>style.visibility</p:attrName>
                                        </p:attrNameLst>
                                      </p:cBhvr>
                                      <p:to>
                                        <p:strVal val="visible"/>
                                      </p:to>
                                    </p:set>
                                    <p:anim calcmode="lin" valueType="num">
                                      <p:cBhvr>
                                        <p:cTn id="23" dur="1000" fill="hold"/>
                                        <p:tgtEl>
                                          <p:spTgt spid="97">
                                            <p:txEl>
                                              <p:pRg st="2" end="2"/>
                                            </p:txEl>
                                          </p:spTgt>
                                        </p:tgtEl>
                                        <p:attrNameLst>
                                          <p:attrName>ppt_w</p:attrName>
                                        </p:attrNameLst>
                                      </p:cBhvr>
                                      <p:tavLst>
                                        <p:tav tm="0">
                                          <p:val>
                                            <p:strVal val="4*#ppt_w"/>
                                          </p:val>
                                        </p:tav>
                                        <p:tav tm="100000">
                                          <p:val>
                                            <p:strVal val="#ppt_w"/>
                                          </p:val>
                                        </p:tav>
                                      </p:tavLst>
                                    </p:anim>
                                    <p:anim calcmode="lin" valueType="num">
                                      <p:cBhvr>
                                        <p:cTn id="24" dur="1000" fill="hold"/>
                                        <p:tgtEl>
                                          <p:spTgt spid="97">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16" presetID="23" grpId="1" fill="hold">
                                  <p:stCondLst>
                                    <p:cond delay="0"/>
                                  </p:stCondLst>
                                  <p:iterate type="el" backwards="0">
                                    <p:tmAbs val="0"/>
                                  </p:iterate>
                                  <p:childTnLst>
                                    <p:set>
                                      <p:cBhvr>
                                        <p:cTn id="28" fill="hold"/>
                                        <p:tgtEl>
                                          <p:spTgt spid="97">
                                            <p:txEl>
                                              <p:pRg st="3" end="3"/>
                                            </p:txEl>
                                          </p:spTgt>
                                        </p:tgtEl>
                                        <p:attrNameLst>
                                          <p:attrName>style.visibility</p:attrName>
                                        </p:attrNameLst>
                                      </p:cBhvr>
                                      <p:to>
                                        <p:strVal val="visible"/>
                                      </p:to>
                                    </p:set>
                                    <p:anim calcmode="lin" valueType="num">
                                      <p:cBhvr>
                                        <p:cTn id="29" dur="1000" fill="hold"/>
                                        <p:tgtEl>
                                          <p:spTgt spid="97">
                                            <p:txEl>
                                              <p:pRg st="3" end="3"/>
                                            </p:txEl>
                                          </p:spTgt>
                                        </p:tgtEl>
                                        <p:attrNameLst>
                                          <p:attrName>ppt_w</p:attrName>
                                        </p:attrNameLst>
                                      </p:cBhvr>
                                      <p:tavLst>
                                        <p:tav tm="0">
                                          <p:val>
                                            <p:strVal val="4*#ppt_w"/>
                                          </p:val>
                                        </p:tav>
                                        <p:tav tm="100000">
                                          <p:val>
                                            <p:strVal val="#ppt_w"/>
                                          </p:val>
                                        </p:tav>
                                      </p:tavLst>
                                    </p:anim>
                                    <p:anim calcmode="lin" valueType="num">
                                      <p:cBhvr>
                                        <p:cTn id="30" dur="1000" fill="hold"/>
                                        <p:tgtEl>
                                          <p:spTgt spid="97">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16" presetID="23" grpId="1" fill="hold">
                                  <p:stCondLst>
                                    <p:cond delay="0"/>
                                  </p:stCondLst>
                                  <p:iterate type="el" backwards="0">
                                    <p:tmAbs val="0"/>
                                  </p:iterate>
                                  <p:childTnLst>
                                    <p:set>
                                      <p:cBhvr>
                                        <p:cTn id="34" fill="hold"/>
                                        <p:tgtEl>
                                          <p:spTgt spid="97">
                                            <p:txEl>
                                              <p:pRg st="4" end="4"/>
                                            </p:txEl>
                                          </p:spTgt>
                                        </p:tgtEl>
                                        <p:attrNameLst>
                                          <p:attrName>style.visibility</p:attrName>
                                        </p:attrNameLst>
                                      </p:cBhvr>
                                      <p:to>
                                        <p:strVal val="visible"/>
                                      </p:to>
                                    </p:set>
                                    <p:anim calcmode="lin" valueType="num">
                                      <p:cBhvr>
                                        <p:cTn id="35" dur="1000" fill="hold"/>
                                        <p:tgtEl>
                                          <p:spTgt spid="97">
                                            <p:txEl>
                                              <p:pRg st="4" end="4"/>
                                            </p:txEl>
                                          </p:spTgt>
                                        </p:tgtEl>
                                        <p:attrNameLst>
                                          <p:attrName>ppt_w</p:attrName>
                                        </p:attrNameLst>
                                      </p:cBhvr>
                                      <p:tavLst>
                                        <p:tav tm="0">
                                          <p:val>
                                            <p:strVal val="4*#ppt_w"/>
                                          </p:val>
                                        </p:tav>
                                        <p:tav tm="100000">
                                          <p:val>
                                            <p:strVal val="#ppt_w"/>
                                          </p:val>
                                        </p:tav>
                                      </p:tavLst>
                                    </p:anim>
                                    <p:anim calcmode="lin" valueType="num">
                                      <p:cBhvr>
                                        <p:cTn id="36" dur="1000" fill="hold"/>
                                        <p:tgtEl>
                                          <p:spTgt spid="97">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06400" rtl="0" fontAlgn="auto" latinLnBrk="1"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